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9E_215892C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703" r:id="rId2"/>
    <p:sldMasterId id="2147483708" r:id="rId3"/>
    <p:sldMasterId id="2147483713" r:id="rId4"/>
    <p:sldMasterId id="2147483718" r:id="rId5"/>
    <p:sldMasterId id="2147483723" r:id="rId6"/>
    <p:sldMasterId id="2147483726" r:id="rId7"/>
  </p:sldMasterIdLst>
  <p:notesMasterIdLst>
    <p:notesMasterId r:id="rId19"/>
  </p:notesMasterIdLst>
  <p:sldIdLst>
    <p:sldId id="413" r:id="rId8"/>
    <p:sldId id="364" r:id="rId9"/>
    <p:sldId id="414" r:id="rId10"/>
    <p:sldId id="415" r:id="rId11"/>
    <p:sldId id="395" r:id="rId12"/>
    <p:sldId id="397" r:id="rId13"/>
    <p:sldId id="393" r:id="rId14"/>
    <p:sldId id="416" r:id="rId15"/>
    <p:sldId id="417" r:id="rId16"/>
    <p:sldId id="409" r:id="rId17"/>
    <p:sldId id="382"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instructions" id="{3BC6D170-D54D-1248-B21D-2A5B461FB446}">
          <p14:sldIdLst>
            <p14:sldId id="413"/>
            <p14:sldId id="364"/>
            <p14:sldId id="414"/>
            <p14:sldId id="415"/>
            <p14:sldId id="395"/>
            <p14:sldId id="397"/>
            <p14:sldId id="393"/>
            <p14:sldId id="416"/>
            <p14:sldId id="417"/>
            <p14:sldId id="409"/>
            <p14:sldId id="382"/>
          </p14:sldIdLst>
        </p14:section>
        <p14:section name="UVic Edge bar bottom" id="{6C62DF62-46A9-D84D-9FA0-2F5F783D6281}">
          <p14:sldIdLst/>
        </p14:section>
        <p14:section name="UVIC Edge blue bar, logo" id="{9E371E40-DE68-4542-886D-FE315B3F2FF7}">
          <p14:sldIdLst/>
        </p14:section>
        <p14:section name="UVIC Edge dark blue bar, logo" id="{7B7EC7BA-9B2B-D644-8F77-CA5A5905D3AD}">
          <p14:sldIdLst/>
        </p14:section>
        <p14:section name="UVic Edge bar left" id="{2B83FAB9-6DA8-FA4B-AF53-FA9D9029300C}">
          <p14:sldIdLst/>
        </p14:section>
        <p14:section name="UVic Edge bar right" id="{5AEF51CD-9949-BA48-8D3A-ECAACCF0ECAE}">
          <p14:sldIdLst/>
        </p14:section>
        <p14:section name="UVic Edge bar centre" id="{EAEFA28B-B2B4-554A-9C5A-04CE21E272FE}">
          <p14:sldIdLst/>
        </p14:section>
        <p14:section name="UVic Edge, martlet" id="{90BD7BDF-4F8F-2A4E-A253-BF073D5B52A9}">
          <p14:sldIdLst/>
        </p14:section>
        <p14:section name="UVic Edge border" id="{C27EEB00-AA0B-4F4F-B598-92261EF7B6F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C17B7-3194-1255-685B-A8D3C1A88C16}" name="Kim Ashbourne" initials="KA" userId="953e76cc7356941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61"/>
    <p:restoredTop sz="43683"/>
  </p:normalViewPr>
  <p:slideViewPr>
    <p:cSldViewPr snapToGrid="0" snapToObjects="1" showGuides="1">
      <p:cViewPr varScale="1">
        <p:scale>
          <a:sx n="40" d="100"/>
          <a:sy n="40" d="100"/>
        </p:scale>
        <p:origin x="1064" y="184"/>
      </p:cViewPr>
      <p:guideLst>
        <p:guide orient="horz" pos="1620"/>
        <p:guide pos="2880"/>
      </p:guideLst>
    </p:cSldViewPr>
  </p:slideViewPr>
  <p:outlineViewPr>
    <p:cViewPr>
      <p:scale>
        <a:sx n="33" d="100"/>
        <a:sy n="33" d="100"/>
      </p:scale>
      <p:origin x="0" y="0"/>
    </p:cViewPr>
  </p:outlineViewPr>
  <p:notesTextViewPr>
    <p:cViewPr>
      <p:scale>
        <a:sx n="165" d="100"/>
        <a:sy n="16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omments/modernComment_19E_215892CE.xml><?xml version="1.0" encoding="utf-8"?>
<p188:cmLst xmlns:a="http://schemas.openxmlformats.org/drawingml/2006/main" xmlns:r="http://schemas.openxmlformats.org/officeDocument/2006/relationships" xmlns:p188="http://schemas.microsoft.com/office/powerpoint/2018/8/main">
  <p188:cm id="{DB54D4AB-142F-E448-BF1B-EF465C2002D8}" authorId="{E99C17B7-3194-1255-685B-A8D3C1A88C16}" created="2025-08-11T18:20:32.857">
    <ac:txMkLst xmlns:ac="http://schemas.microsoft.com/office/drawing/2013/main/command">
      <pc:docMk xmlns:pc="http://schemas.microsoft.com/office/powerpoint/2013/main/command"/>
      <pc:sldMk xmlns:pc="http://schemas.microsoft.com/office/powerpoint/2013/main/command" cId="559452878" sldId="414"/>
      <ac:spMk id="6" creationId="{8E657E7D-5CB2-291B-E266-D88AD30A2FD6}"/>
      <ac:txMk cp="512" len="42">
        <ac:context len="556" hash="1703678444"/>
      </ac:txMk>
    </ac:txMkLst>
    <p188:pos x="4999903" y="4728891"/>
    <p188:txBody>
      <a:bodyPr/>
      <a:lstStyle/>
      <a:p>
        <a:r>
          <a:rPr lang="en-US"/>
          <a:t>How are you with adding this point?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74CC1-50B6-A346-9F2F-A73D55FF36C0}" type="datetimeFigureOut">
              <a:rPr lang="en-US" smtClean="0"/>
              <a:t>8/11/25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25CF2-3302-D948-BF01-550CF443BDA2}" type="slidenum">
              <a:rPr lang="en-US" smtClean="0"/>
              <a:t>‹#›</a:t>
            </a:fld>
            <a:endParaRPr lang="en-US" dirty="0"/>
          </a:p>
        </p:txBody>
      </p:sp>
    </p:spTree>
    <p:extLst>
      <p:ext uri="{BB962C8B-B14F-4D97-AF65-F5344CB8AC3E}">
        <p14:creationId xmlns:p14="http://schemas.microsoft.com/office/powerpoint/2010/main" val="178000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a:t>
            </a:fld>
            <a:endParaRPr lang="en-US" dirty="0"/>
          </a:p>
        </p:txBody>
      </p:sp>
    </p:spTree>
    <p:extLst>
      <p:ext uri="{BB962C8B-B14F-4D97-AF65-F5344CB8AC3E}">
        <p14:creationId xmlns:p14="http://schemas.microsoft.com/office/powerpoint/2010/main" val="45223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CA" baseline="0" dirty="0"/>
          </a:p>
        </p:txBody>
      </p:sp>
      <p:sp>
        <p:nvSpPr>
          <p:cNvPr id="4" name="Slide Number Placeholder 3"/>
          <p:cNvSpPr>
            <a:spLocks noGrp="1"/>
          </p:cNvSpPr>
          <p:nvPr>
            <p:ph type="sldNum" sz="quarter" idx="5"/>
          </p:nvPr>
        </p:nvSpPr>
        <p:spPr/>
        <p:txBody>
          <a:bodyPr/>
          <a:lstStyle/>
          <a:p>
            <a:fld id="{E7725CF2-3302-D948-BF01-550CF443BDA2}" type="slidenum">
              <a:rPr lang="en-US" smtClean="0"/>
              <a:t>2</a:t>
            </a:fld>
            <a:endParaRPr lang="en-US" dirty="0"/>
          </a:p>
        </p:txBody>
      </p:sp>
    </p:spTree>
    <p:extLst>
      <p:ext uri="{BB962C8B-B14F-4D97-AF65-F5344CB8AC3E}">
        <p14:creationId xmlns:p14="http://schemas.microsoft.com/office/powerpoint/2010/main" val="54111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3</a:t>
            </a:fld>
            <a:endParaRPr lang="en-US" dirty="0"/>
          </a:p>
        </p:txBody>
      </p:sp>
    </p:spTree>
    <p:extLst>
      <p:ext uri="{BB962C8B-B14F-4D97-AF65-F5344CB8AC3E}">
        <p14:creationId xmlns:p14="http://schemas.microsoft.com/office/powerpoint/2010/main" val="309193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4</a:t>
            </a:fld>
            <a:endParaRPr lang="en-US" dirty="0"/>
          </a:p>
        </p:txBody>
      </p:sp>
    </p:spTree>
    <p:extLst>
      <p:ext uri="{BB962C8B-B14F-4D97-AF65-F5344CB8AC3E}">
        <p14:creationId xmlns:p14="http://schemas.microsoft.com/office/powerpoint/2010/main" val="115127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5</a:t>
            </a:fld>
            <a:endParaRPr lang="en-US" dirty="0"/>
          </a:p>
        </p:txBody>
      </p:sp>
    </p:spTree>
    <p:extLst>
      <p:ext uri="{BB962C8B-B14F-4D97-AF65-F5344CB8AC3E}">
        <p14:creationId xmlns:p14="http://schemas.microsoft.com/office/powerpoint/2010/main" val="263090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6</a:t>
            </a:fld>
            <a:endParaRPr lang="en-US" dirty="0"/>
          </a:p>
        </p:txBody>
      </p:sp>
    </p:spTree>
    <p:extLst>
      <p:ext uri="{BB962C8B-B14F-4D97-AF65-F5344CB8AC3E}">
        <p14:creationId xmlns:p14="http://schemas.microsoft.com/office/powerpoint/2010/main" val="215239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Arial" panose="020B0604020202020204" pitchFamily="34" charset="0"/>
              <a:buNone/>
            </a:pP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725CF2-3302-D948-BF01-550CF443BDA2}" type="slidenum">
              <a:rPr lang="en-US" smtClean="0"/>
              <a:t>7</a:t>
            </a:fld>
            <a:endParaRPr lang="en-US" dirty="0"/>
          </a:p>
        </p:txBody>
      </p:sp>
    </p:spTree>
    <p:extLst>
      <p:ext uri="{BB962C8B-B14F-4D97-AF65-F5344CB8AC3E}">
        <p14:creationId xmlns:p14="http://schemas.microsoft.com/office/powerpoint/2010/main" val="147028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10</a:t>
            </a:fld>
            <a:endParaRPr lang="en-US" dirty="0"/>
          </a:p>
        </p:txBody>
      </p:sp>
    </p:spTree>
    <p:extLst>
      <p:ext uri="{BB962C8B-B14F-4D97-AF65-F5344CB8AC3E}">
        <p14:creationId xmlns:p14="http://schemas.microsoft.com/office/powerpoint/2010/main" val="308789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r>
              <a:rPr lang="en-CA" sz="1800" dirty="0">
                <a:effectLst/>
                <a:latin typeface="Arial" panose="020B0604020202020204" pitchFamily="34" charset="0"/>
                <a:ea typeface="Calibri" panose="020F0502020204030204" pitchFamily="34" charset="0"/>
                <a:cs typeface="Times New Roman" panose="02020603050405020304" pitchFamily="18" charset="0"/>
              </a:rPr>
              <a:t>In this reflection activity: take a moment to imagine these potential outcomes of adopting a transformative digital accessibility praxis. Feel them in your body. </a:t>
            </a:r>
          </a:p>
          <a:p>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r>
              <a:rPr lang="en-CA" sz="1800" dirty="0">
                <a:effectLst/>
                <a:latin typeface="Arial" panose="020B0604020202020204" pitchFamily="34" charset="0"/>
                <a:ea typeface="Calibri" panose="020F0502020204030204" pitchFamily="34" charset="0"/>
                <a:cs typeface="Times New Roman" panose="02020603050405020304" pitchFamily="18" charset="0"/>
              </a:rPr>
              <a:t>Think about digital practices that were mentioned in the session, or others you know about that would support these outcomes.</a:t>
            </a:r>
          </a:p>
          <a:p>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r>
              <a:rPr lang="en-CA" sz="1800" dirty="0">
                <a:effectLst/>
                <a:latin typeface="Arial" panose="020B0604020202020204" pitchFamily="34" charset="0"/>
                <a:ea typeface="Calibri" panose="020F0502020204030204" pitchFamily="34" charset="0"/>
                <a:cs typeface="Times New Roman" panose="02020603050405020304" pitchFamily="18" charset="0"/>
              </a:rPr>
              <a:t>Perhaps pick one outcome that really resonates for you. </a:t>
            </a:r>
            <a:r>
              <a:rPr lang="en-US" sz="1800" dirty="0">
                <a:effectLst/>
                <a:latin typeface="Arial" panose="020B0604020202020204" pitchFamily="34" charset="0"/>
                <a:ea typeface="Calibri" panose="020F0502020204030204" pitchFamily="34" charset="0"/>
                <a:cs typeface="Times New Roman" panose="02020603050405020304" pitchFamily="18" charset="0"/>
              </a:rPr>
              <a:t>The outcome you picked could be a reminder for you of what you would work toward as you do the work of shifting your digital praxis toward transformative access.</a:t>
            </a:r>
            <a:r>
              <a:rPr lang="en-CA" dirty="0">
                <a:effectLst/>
              </a:rPr>
              <a:t> </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725CF2-3302-D948-BF01-550CF443BDA2}" type="slidenum">
              <a:rPr lang="en-US" smtClean="0"/>
              <a:t>11</a:t>
            </a:fld>
            <a:endParaRPr lang="en-US" dirty="0"/>
          </a:p>
        </p:txBody>
      </p:sp>
    </p:spTree>
    <p:extLst>
      <p:ext uri="{BB962C8B-B14F-4D97-AF65-F5344CB8AC3E}">
        <p14:creationId xmlns:p14="http://schemas.microsoft.com/office/powerpoint/2010/main" val="193112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31800" y="411957"/>
            <a:ext cx="8280400"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431800" y="1339401"/>
            <a:ext cx="8280400" cy="2968670"/>
          </a:xfrm>
        </p:spPr>
        <p:txBody>
          <a:bodyPr/>
          <a:lstStyle>
            <a:lvl2pPr marL="400050" indent="-163513">
              <a:tabLst/>
              <a:defRPr sz="2000"/>
            </a:lvl2pPr>
            <a:lvl3pPr>
              <a:defRPr sz="1800"/>
            </a:lvl3pPr>
            <a:lvl4pPr>
              <a:defRPr sz="16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81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31800" y="411957"/>
            <a:ext cx="8280400"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431800" y="1339401"/>
            <a:ext cx="8280400" cy="279144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86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431800" y="411957"/>
            <a:ext cx="8277929"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452188" y="1329268"/>
            <a:ext cx="3780000" cy="282563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949309" y="1329269"/>
            <a:ext cx="3780000" cy="282563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60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1"/>
            <a:ext cx="9144000" cy="4499810"/>
          </a:xfrm>
        </p:spPr>
        <p:txBody>
          <a:bodyPr>
            <a:normAutofit/>
          </a:bodyPr>
          <a:lstStyle>
            <a:lvl1pPr>
              <a:defRPr sz="12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773850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1"/>
            <a:ext cx="5616000" cy="4478713"/>
          </a:xfrm>
        </p:spPr>
        <p:txBody>
          <a:bodyPr>
            <a:normAutofit/>
          </a:bodyPr>
          <a:lstStyle>
            <a:lvl1pPr>
              <a:defRPr sz="12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48338" y="0"/>
            <a:ext cx="3384000" cy="2196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36676" y="2282712"/>
            <a:ext cx="3395662" cy="2196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335532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11188" y="411957"/>
            <a:ext cx="7921624"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56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11188" y="411957"/>
            <a:ext cx="7921625"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07679" y="1329268"/>
            <a:ext cx="3600000" cy="323163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918226" y="1329269"/>
            <a:ext cx="3600000" cy="323163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932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63984" y="0"/>
            <a:ext cx="8780016" cy="5143500"/>
          </a:xfrm>
        </p:spPr>
        <p:txBody>
          <a:bodyPr>
            <a:normAutofit/>
          </a:bodyPr>
          <a:lstStyle>
            <a:lvl1pPr>
              <a:defRPr sz="12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973454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55107" y="-1"/>
            <a:ext cx="5260893" cy="5143501"/>
          </a:xfrm>
        </p:spPr>
        <p:txBody>
          <a:bodyPr>
            <a:normAutofit/>
          </a:bodyPr>
          <a:lstStyle>
            <a:lvl1pPr>
              <a:defRPr sz="12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48338" y="-2"/>
            <a:ext cx="3384000" cy="2511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45554" y="2628277"/>
            <a:ext cx="3395662" cy="2511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292142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11188" y="411957"/>
            <a:ext cx="7740650"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628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11190" y="411957"/>
            <a:ext cx="7740649"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23485" y="1329268"/>
            <a:ext cx="3600000" cy="323163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749549" y="1329269"/>
            <a:ext cx="3600000" cy="323163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345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444169" y="412750"/>
            <a:ext cx="8268032"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444168" y="1335928"/>
            <a:ext cx="3780000" cy="2835020"/>
          </a:xfrm>
        </p:spPr>
        <p:txBody>
          <a:bodyPr/>
          <a:lstStyle>
            <a:lvl1pPr marL="0" marR="0" indent="0" algn="l" defTabSz="514350" rtl="0" eaLnBrk="1" fontAlgn="auto" latinLnBrk="0" hangingPunct="1">
              <a:lnSpc>
                <a:spcPct val="90000"/>
              </a:lnSpc>
              <a:spcBef>
                <a:spcPts val="563"/>
              </a:spcBef>
              <a:spcAft>
                <a:spcPts val="0"/>
              </a:spcAft>
              <a:buClrTx/>
              <a:buSzPct val="85000"/>
              <a:buFontTx/>
              <a:buNone/>
              <a:tabLst/>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lvl5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5" name="Content Placeholder 2">
            <a:extLst>
              <a:ext uri="{FF2B5EF4-FFF2-40B4-BE49-F238E27FC236}">
                <a16:creationId xmlns:a16="http://schemas.microsoft.com/office/drawing/2014/main" id="{E1249DF0-0F34-DA41-87E9-5C93AC155828}"/>
              </a:ext>
            </a:extLst>
          </p:cNvPr>
          <p:cNvSpPr>
            <a:spLocks noGrp="1"/>
          </p:cNvSpPr>
          <p:nvPr>
            <p:ph sz="half" idx="10" hasCustomPrompt="1"/>
          </p:nvPr>
        </p:nvSpPr>
        <p:spPr>
          <a:xfrm>
            <a:off x="4932085" y="1335928"/>
            <a:ext cx="3780000" cy="283502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534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 y="0"/>
            <a:ext cx="8831182" cy="5143500"/>
          </a:xfrm>
        </p:spPr>
        <p:txBody>
          <a:bodyPr>
            <a:normAutofit/>
          </a:bodyPr>
          <a:lstStyle>
            <a:lvl1pPr>
              <a:defRPr sz="12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2085462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5" y="-1"/>
            <a:ext cx="5325984" cy="5143501"/>
          </a:xfrm>
        </p:spPr>
        <p:txBody>
          <a:bodyPr>
            <a:normAutofit/>
          </a:bodyPr>
          <a:lstStyle>
            <a:lvl1pPr>
              <a:defRPr sz="12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425311" y="-2"/>
            <a:ext cx="3384000" cy="2520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406485" y="2613368"/>
            <a:ext cx="3395662" cy="2520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4189172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78019" y="411956"/>
            <a:ext cx="3747753" cy="706631"/>
          </a:xfrm>
          <a:prstGeom prst="rect">
            <a:avLst/>
          </a:prstGeom>
        </p:spPr>
        <p:txBody>
          <a:bodyPr/>
          <a:lstStyle/>
          <a:p>
            <a:r>
              <a:rPr lang="en-US" dirty="0"/>
              <a:t>Click to </a:t>
            </a:r>
            <a:br>
              <a:rPr lang="en-US" dirty="0"/>
            </a:br>
            <a:r>
              <a:rPr lang="en-US" dirty="0"/>
              <a:t>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5">
            <a:extLst>
              <a:ext uri="{FF2B5EF4-FFF2-40B4-BE49-F238E27FC236}">
                <a16:creationId xmlns:a16="http://schemas.microsoft.com/office/drawing/2014/main" id="{6A4E5D6C-FE4E-5547-A367-93C8931E4D03}"/>
              </a:ext>
            </a:extLst>
          </p:cNvPr>
          <p:cNvSpPr>
            <a:spLocks noGrp="1"/>
          </p:cNvSpPr>
          <p:nvPr>
            <p:ph type="pic" sz="quarter" idx="10" hasCustomPrompt="1"/>
          </p:nvPr>
        </p:nvSpPr>
        <p:spPr>
          <a:xfrm>
            <a:off x="4673081" y="0"/>
            <a:ext cx="4470919" cy="5143500"/>
          </a:xfrm>
        </p:spPr>
        <p:txBody>
          <a:bodyPr>
            <a:normAutofit/>
          </a:bodyPr>
          <a:lstStyle>
            <a:lvl1pPr>
              <a:defRPr sz="12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1234209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8875" y="-1"/>
            <a:ext cx="4490935" cy="5143501"/>
          </a:xfrm>
        </p:spPr>
        <p:txBody>
          <a:bodyPr>
            <a:normAutofit/>
          </a:bodyPr>
          <a:lstStyle>
            <a:lvl1pPr>
              <a:defRPr sz="12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4685587" y="-2"/>
            <a:ext cx="4464000" cy="2538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4682803" y="2613368"/>
            <a:ext cx="4464000" cy="2538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172637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11188" y="411957"/>
            <a:ext cx="7740650"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487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31800" y="411957"/>
            <a:ext cx="8280400"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48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431800" y="411957"/>
            <a:ext cx="8280400"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444168" y="1335926"/>
            <a:ext cx="3852000" cy="2745583"/>
          </a:xfrm>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860991" y="1335926"/>
            <a:ext cx="3852000" cy="2745583"/>
          </a:xfrm>
        </p:spPr>
        <p:txBody>
          <a:bodyPr wrap="square"/>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19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792163" y="784328"/>
            <a:ext cx="7559674" cy="6055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792163" y="1743075"/>
            <a:ext cx="7559675" cy="261609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8155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792163" y="775252"/>
            <a:ext cx="7556535" cy="51316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803692" y="1743075"/>
            <a:ext cx="3600000" cy="262517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748698" y="1743075"/>
            <a:ext cx="3600000" cy="262517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6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1"/>
            <a:ext cx="9144000" cy="4507831"/>
          </a:xfrm>
        </p:spPr>
        <p:txBody>
          <a:bodyPr>
            <a:normAutofit/>
          </a:bodyPr>
          <a:lstStyle>
            <a:lvl1pPr>
              <a:defRPr sz="12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120992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5616000" cy="4492029"/>
          </a:xfrm>
        </p:spPr>
        <p:txBody>
          <a:bodyPr>
            <a:normAutofit/>
          </a:bodyPr>
          <a:lstStyle>
            <a:lvl1pPr>
              <a:defRPr sz="12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20884" y="0"/>
            <a:ext cx="3420000" cy="2196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27268" y="2296029"/>
            <a:ext cx="3420000" cy="2196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Tree>
    <p:extLst>
      <p:ext uri="{BB962C8B-B14F-4D97-AF65-F5344CB8AC3E}">
        <p14:creationId xmlns:p14="http://schemas.microsoft.com/office/powerpoint/2010/main" val="81597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1976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203E-DECD-6B44-8FD0-F8EE956122D8}"/>
              </a:ext>
            </a:extLst>
          </p:cNvPr>
          <p:cNvSpPr>
            <a:spLocks noGrp="1"/>
          </p:cNvSpPr>
          <p:nvPr>
            <p:ph type="ctrTitle" hasCustomPrompt="1"/>
          </p:nvPr>
        </p:nvSpPr>
        <p:spPr>
          <a:xfrm>
            <a:off x="431800" y="2632710"/>
            <a:ext cx="8280400" cy="399480"/>
          </a:xfrm>
          <a:prstGeom prst="rect">
            <a:avLst/>
          </a:prstGeom>
        </p:spPr>
        <p:txBody>
          <a:bodyPr anchor="t"/>
          <a:lstStyle>
            <a:lvl1pPr algn="ctr">
              <a:defRPr sz="4000" b="0" i="0">
                <a:latin typeface="+mj-lt"/>
                <a:cs typeface="Calibri Light" panose="020F0302020204030204" pitchFamily="34" charset="0"/>
              </a:defRPr>
            </a:lvl1pPr>
          </a:lstStyle>
          <a:p>
            <a:r>
              <a:rPr lang="en-US" dirty="0"/>
              <a:t>Click to edit title</a:t>
            </a:r>
          </a:p>
        </p:txBody>
      </p:sp>
    </p:spTree>
    <p:extLst>
      <p:ext uri="{BB962C8B-B14F-4D97-AF65-F5344CB8AC3E}">
        <p14:creationId xmlns:p14="http://schemas.microsoft.com/office/powerpoint/2010/main" val="282776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431800" y="411957"/>
            <a:ext cx="8280207" cy="513160"/>
          </a:xfrm>
          <a:prstGeom prst="rect">
            <a:avLst/>
          </a:prstGeom>
        </p:spPr>
        <p:txBody>
          <a:bodyPr/>
          <a:lstStyle>
            <a:lvl1pPr>
              <a:lnSpc>
                <a:spcPts val="4100"/>
              </a:lnSpc>
              <a:defRPr/>
            </a:lvl1pPr>
          </a:lstStyle>
          <a:p>
            <a:r>
              <a:rPr lang="en-US" dirty="0"/>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444167" y="1331948"/>
            <a:ext cx="3744000" cy="3103390"/>
          </a:xfrm>
          <a:prstGeom prst="rect">
            <a:avLst/>
          </a:prstGeom>
        </p:spPr>
        <p:txBody>
          <a:bodyPr/>
          <a:lstStyle>
            <a:lvl1pPr>
              <a:defRPr sz="2400"/>
            </a:lvl1pPr>
            <a:lvl2pPr>
              <a:defRPr sz="2000"/>
            </a:lvl2pPr>
            <a:lvl3pPr>
              <a:defRPr sz="1800"/>
            </a:lvl3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Content Placeholder 2">
            <a:extLst>
              <a:ext uri="{FF2B5EF4-FFF2-40B4-BE49-F238E27FC236}">
                <a16:creationId xmlns:a16="http://schemas.microsoft.com/office/drawing/2014/main" id="{FFA99113-DED1-9A4C-9E5D-65CA14CD0B63}"/>
              </a:ext>
            </a:extLst>
          </p:cNvPr>
          <p:cNvSpPr>
            <a:spLocks noGrp="1"/>
          </p:cNvSpPr>
          <p:nvPr>
            <p:ph sz="half" idx="10" hasCustomPrompt="1"/>
          </p:nvPr>
        </p:nvSpPr>
        <p:spPr>
          <a:xfrm>
            <a:off x="4968200" y="1331948"/>
            <a:ext cx="3744000" cy="3103390"/>
          </a:xfrm>
          <a:prstGeom prst="rect">
            <a:avLst/>
          </a:prstGeom>
        </p:spPr>
        <p:txBody>
          <a:bodyPr/>
          <a:lstStyle>
            <a:lvl1pPr>
              <a:defRPr sz="2400"/>
            </a:lvl1pPr>
            <a:lvl2pPr>
              <a:defRPr sz="2000"/>
            </a:lvl2pPr>
            <a:lvl3pPr>
              <a:defRPr sz="1800"/>
            </a:lvl3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Tree>
    <p:extLst>
      <p:ext uri="{BB962C8B-B14F-4D97-AF65-F5344CB8AC3E}">
        <p14:creationId xmlns:p14="http://schemas.microsoft.com/office/powerpoint/2010/main" val="369654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9144000" cy="4895850"/>
          </a:xfrm>
          <a:prstGeom prst="rect">
            <a:avLst/>
          </a:prstGeom>
        </p:spPr>
        <p:txBody>
          <a:bodyPr>
            <a:normAutofit/>
          </a:bodyPr>
          <a:lstStyle>
            <a:lvl1pPr>
              <a:defRPr sz="1200">
                <a:solidFill>
                  <a:schemeClr val="bg1">
                    <a:lumMod val="65000"/>
                  </a:schemeClr>
                </a:solidFill>
              </a:defRPr>
            </a:lvl1pPr>
          </a:lstStyle>
          <a:p>
            <a:r>
              <a:rPr lang="en-US" dirty="0"/>
              <a:t>Click icon to insert photo</a:t>
            </a:r>
          </a:p>
        </p:txBody>
      </p:sp>
    </p:spTree>
    <p:extLst>
      <p:ext uri="{BB962C8B-B14F-4D97-AF65-F5344CB8AC3E}">
        <p14:creationId xmlns:p14="http://schemas.microsoft.com/office/powerpoint/2010/main" val="176663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5616000" cy="4895850"/>
          </a:xfrm>
          <a:prstGeom prst="rect">
            <a:avLst/>
          </a:prstGeom>
        </p:spPr>
        <p:txBody>
          <a:bodyPr>
            <a:normAutofit/>
          </a:bodyPr>
          <a:lstStyle>
            <a:lvl1pPr>
              <a:defRPr sz="1200">
                <a:solidFill>
                  <a:schemeClr val="bg1">
                    <a:lumMod val="65000"/>
                  </a:schemeClr>
                </a:solidFill>
              </a:defRPr>
            </a:lvl1pPr>
          </a:lstStyle>
          <a:p>
            <a:r>
              <a:rPr lang="en-US" dirty="0"/>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60000" y="0"/>
            <a:ext cx="3384000" cy="2376000"/>
          </a:xfrm>
          <a:prstGeom prst="rect">
            <a:avLst/>
          </a:prstGeo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p:txBody>
      </p:sp>
      <p:sp>
        <p:nvSpPr>
          <p:cNvPr id="5" name="Picture Placeholder 4">
            <a:extLst>
              <a:ext uri="{FF2B5EF4-FFF2-40B4-BE49-F238E27FC236}">
                <a16:creationId xmlns:a16="http://schemas.microsoft.com/office/drawing/2014/main" id="{5527F89C-5E29-384B-85F8-6FD29D91382B}"/>
              </a:ext>
            </a:extLst>
          </p:cNvPr>
          <p:cNvSpPr>
            <a:spLocks noGrp="1"/>
          </p:cNvSpPr>
          <p:nvPr>
            <p:ph type="pic" sz="quarter" idx="12" hasCustomPrompt="1"/>
          </p:nvPr>
        </p:nvSpPr>
        <p:spPr>
          <a:xfrm>
            <a:off x="5764212" y="2504603"/>
            <a:ext cx="3384000" cy="2376000"/>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dirty="0"/>
              <a:t>Click icon to insert photo</a:t>
            </a:r>
          </a:p>
          <a:p>
            <a:endParaRPr lang="en-US" dirty="0"/>
          </a:p>
        </p:txBody>
      </p:sp>
    </p:spTree>
    <p:extLst>
      <p:ext uri="{BB962C8B-B14F-4D97-AF65-F5344CB8AC3E}">
        <p14:creationId xmlns:p14="http://schemas.microsoft.com/office/powerpoint/2010/main" val="297970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jpg"/><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61618" y="1339401"/>
            <a:ext cx="8071196" cy="2708310"/>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7175058" y="4253023"/>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2025-08-11</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8143642" y="4253022"/>
            <a:ext cx="564045" cy="147980"/>
          </a:xfrm>
          <a:prstGeom prst="rect">
            <a:avLst/>
          </a:prstGeom>
        </p:spPr>
        <p:txBody>
          <a:bodyPr vert="horz" wrap="none" lIns="0" tIns="0" rIns="0" bIns="0" rtlCol="0" anchor="b"/>
          <a:lstStyle>
            <a:lvl1pPr algn="r">
              <a:defRPr sz="75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12"/>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31800" y="416233"/>
            <a:ext cx="8071196" cy="493975"/>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52188" y="4274361"/>
            <a:ext cx="5486401" cy="141196"/>
          </a:xfrm>
          <a:prstGeom prst="rect">
            <a:avLst/>
          </a:prstGeom>
        </p:spPr>
        <p:txBody>
          <a:bodyPr vert="horz" lIns="0" tIns="0" rIns="0" bIns="0" rtlCol="0" anchor="ctr"/>
          <a:lstStyle>
            <a:lvl1pPr algn="ctr">
              <a:defRPr sz="750">
                <a:solidFill>
                  <a:schemeClr val="tx2"/>
                </a:solidFill>
              </a:defRPr>
            </a:lvl1pPr>
          </a:lstStyle>
          <a:p>
            <a:pPr algn="l"/>
            <a:r>
              <a:rPr lang="en-US" dirty="0"/>
              <a:t>Presentation name</a:t>
            </a:r>
          </a:p>
        </p:txBody>
      </p:sp>
    </p:spTree>
    <p:extLst>
      <p:ext uri="{BB962C8B-B14F-4D97-AF65-F5344CB8AC3E}">
        <p14:creationId xmlns:p14="http://schemas.microsoft.com/office/powerpoint/2010/main" val="428189911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695" r:id="rId5"/>
    <p:sldLayoutId id="2147483671" r:id="rId6"/>
    <p:sldLayoutId id="2147483674" r:id="rId7"/>
    <p:sldLayoutId id="2147483677" r:id="rId8"/>
    <p:sldLayoutId id="2147483682" r:id="rId9"/>
  </p:sldLayoutIdLst>
  <p:hf hdr="0"/>
  <p:txStyles>
    <p:titleStyle>
      <a:lvl1pPr algn="l" defTabSz="514350" rtl="0" eaLnBrk="1" latinLnBrk="0" hangingPunct="1">
        <a:lnSpc>
          <a:spcPts val="4100"/>
        </a:lnSpc>
        <a:spcBef>
          <a:spcPct val="0"/>
        </a:spcBef>
        <a:buNone/>
        <a:defRPr sz="4000" kern="1200" cap="all" baseline="0">
          <a:solidFill>
            <a:schemeClr val="tx1"/>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754" userDrawn="1">
          <p15:clr>
            <a:srgbClr val="F26B43"/>
          </p15:clr>
        </p15:guide>
        <p15:guide id="5" pos="272" userDrawn="1">
          <p15:clr>
            <a:srgbClr val="F26B43"/>
          </p15:clr>
        </p15:guide>
        <p15:guide id="6" pos="5488" userDrawn="1">
          <p15:clr>
            <a:srgbClr val="F26B43"/>
          </p15:clr>
        </p15:guide>
        <p15:guide id="7" orient="horz" pos="583" userDrawn="1">
          <p15:clr>
            <a:srgbClr val="F26B43"/>
          </p15:clr>
        </p15:guide>
        <p15:guide id="8" orient="horz" pos="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52188" y="1339401"/>
            <a:ext cx="8260012" cy="2708310"/>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7183079" y="4261044"/>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2025-08-11</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8151663" y="4261043"/>
            <a:ext cx="564045" cy="147980"/>
          </a:xfrm>
          <a:prstGeom prst="rect">
            <a:avLst/>
          </a:prstGeom>
        </p:spPr>
        <p:txBody>
          <a:bodyPr vert="horz" wrap="none" lIns="0" tIns="0" rIns="0" bIns="0" rtlCol="0" anchor="b"/>
          <a:lstStyle>
            <a:lvl1pPr algn="r">
              <a:defRPr sz="75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52188" y="431142"/>
            <a:ext cx="8260012" cy="493975"/>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52188" y="4274361"/>
            <a:ext cx="5486401" cy="141196"/>
          </a:xfrm>
          <a:prstGeom prst="rect">
            <a:avLst/>
          </a:prstGeom>
        </p:spPr>
        <p:txBody>
          <a:bodyPr vert="horz" lIns="0" tIns="0" rIns="0" bIns="0" rtlCol="0" anchor="ctr"/>
          <a:lstStyle>
            <a:lvl1pPr algn="ctr">
              <a:defRPr sz="750">
                <a:solidFill>
                  <a:schemeClr val="tx2"/>
                </a:solidFill>
              </a:defRPr>
            </a:lvl1pPr>
          </a:lstStyle>
          <a:p>
            <a:pPr algn="l"/>
            <a:r>
              <a:rPr lang="en-US" dirty="0"/>
              <a:t>Presentation name</a:t>
            </a:r>
          </a:p>
        </p:txBody>
      </p:sp>
    </p:spTree>
    <p:extLst>
      <p:ext uri="{BB962C8B-B14F-4D97-AF65-F5344CB8AC3E}">
        <p14:creationId xmlns:p14="http://schemas.microsoft.com/office/powerpoint/2010/main" val="38318073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754" userDrawn="1">
          <p15:clr>
            <a:srgbClr val="F26B43"/>
          </p15:clr>
        </p15:guide>
        <p15:guide id="5" pos="272" userDrawn="1">
          <p15:clr>
            <a:srgbClr val="F26B43"/>
          </p15:clr>
        </p15:guide>
        <p15:guide id="6" pos="5488" userDrawn="1">
          <p15:clr>
            <a:srgbClr val="F26B43"/>
          </p15:clr>
        </p15:guide>
        <p15:guide id="7" orient="horz" pos="583" userDrawn="1">
          <p15:clr>
            <a:srgbClr val="F26B43"/>
          </p15:clr>
        </p15:guide>
        <p15:guide id="8" orient="horz" pos="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11188" y="1339401"/>
            <a:ext cx="7921624" cy="2708310"/>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998596" y="4718673"/>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2025-08-11</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967180" y="4718672"/>
            <a:ext cx="564045" cy="147980"/>
          </a:xfrm>
          <a:prstGeom prst="rect">
            <a:avLst/>
          </a:prstGeom>
        </p:spPr>
        <p:txBody>
          <a:bodyPr vert="horz" wrap="none" lIns="0" tIns="0" rIns="0" bIns="0" rtlCol="0" anchor="b"/>
          <a:lstStyle>
            <a:lvl1pPr algn="r">
              <a:defRPr sz="75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11188" y="431142"/>
            <a:ext cx="7921625" cy="493975"/>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28885" y="4731990"/>
            <a:ext cx="5486401" cy="141196"/>
          </a:xfrm>
          <a:prstGeom prst="rect">
            <a:avLst/>
          </a:prstGeom>
        </p:spPr>
        <p:txBody>
          <a:bodyPr vert="horz" lIns="0" tIns="0" rIns="0" bIns="0" rtlCol="0" anchor="ctr"/>
          <a:lstStyle>
            <a:lvl1pPr algn="ctr">
              <a:defRPr sz="750">
                <a:solidFill>
                  <a:schemeClr val="tx2"/>
                </a:solidFill>
              </a:defRPr>
            </a:lvl1pPr>
          </a:lstStyle>
          <a:p>
            <a:pPr algn="l"/>
            <a:r>
              <a:rPr lang="en-US" dirty="0"/>
              <a:t>Presentation name</a:t>
            </a:r>
          </a:p>
        </p:txBody>
      </p:sp>
    </p:spTree>
    <p:extLst>
      <p:ext uri="{BB962C8B-B14F-4D97-AF65-F5344CB8AC3E}">
        <p14:creationId xmlns:p14="http://schemas.microsoft.com/office/powerpoint/2010/main" val="4807055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981" userDrawn="1">
          <p15:clr>
            <a:srgbClr val="F26B43"/>
          </p15:clr>
        </p15:guide>
        <p15:guide id="5" pos="385" userDrawn="1">
          <p15:clr>
            <a:srgbClr val="F26B43"/>
          </p15:clr>
        </p15:guide>
        <p15:guide id="6" pos="5375" userDrawn="1">
          <p15:clr>
            <a:srgbClr val="F26B43"/>
          </p15:clr>
        </p15:guide>
        <p15:guide id="7" orient="horz" pos="583" userDrawn="1">
          <p15:clr>
            <a:srgbClr val="F26B43"/>
          </p15:clr>
        </p15:guide>
        <p15:guide id="8" orient="horz" pos="83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11188" y="1339401"/>
            <a:ext cx="7740650" cy="3118299"/>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829920" y="4731544"/>
            <a:ext cx="873401" cy="130279"/>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2025-08-11</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798504" y="4736373"/>
            <a:ext cx="564045" cy="130279"/>
          </a:xfrm>
          <a:prstGeom prst="rect">
            <a:avLst/>
          </a:prstGeom>
        </p:spPr>
        <p:txBody>
          <a:bodyPr vert="horz" wrap="none" lIns="0" tIns="0" rIns="0" bIns="0" rtlCol="0" anchor="b"/>
          <a:lstStyle>
            <a:lvl1pPr algn="r">
              <a:defRPr sz="75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11189" y="417825"/>
            <a:ext cx="7740650" cy="493975"/>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11189" y="4731544"/>
            <a:ext cx="5486401" cy="141196"/>
          </a:xfrm>
          <a:prstGeom prst="rect">
            <a:avLst/>
          </a:prstGeom>
        </p:spPr>
        <p:txBody>
          <a:bodyPr vert="horz" lIns="0" tIns="0" rIns="0" bIns="0" rtlCol="0" anchor="ctr"/>
          <a:lstStyle>
            <a:lvl1pPr algn="ctr">
              <a:defRPr sz="750">
                <a:solidFill>
                  <a:schemeClr val="tx2"/>
                </a:solidFill>
              </a:defRPr>
            </a:lvl1pPr>
          </a:lstStyle>
          <a:p>
            <a:pPr algn="l"/>
            <a:r>
              <a:rPr lang="en-US" dirty="0"/>
              <a:t>Presentation name</a:t>
            </a:r>
          </a:p>
        </p:txBody>
      </p:sp>
    </p:spTree>
    <p:extLst>
      <p:ext uri="{BB962C8B-B14F-4D97-AF65-F5344CB8AC3E}">
        <p14:creationId xmlns:p14="http://schemas.microsoft.com/office/powerpoint/2010/main" val="40127751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981" userDrawn="1">
          <p15:clr>
            <a:srgbClr val="F26B43"/>
          </p15:clr>
        </p15:guide>
        <p15:guide id="5" pos="385" userDrawn="1">
          <p15:clr>
            <a:srgbClr val="F26B43"/>
          </p15:clr>
        </p15:guide>
        <p15:guide id="6" pos="5261" userDrawn="1">
          <p15:clr>
            <a:srgbClr val="F26B43"/>
          </p15:clr>
        </p15:guide>
        <p15:guide id="7" orient="horz" pos="583" userDrawn="1">
          <p15:clr>
            <a:srgbClr val="F26B43"/>
          </p15:clr>
        </p15:guide>
        <p15:guide id="8" orient="horz" pos="8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63885" y="1847088"/>
            <a:ext cx="3747753" cy="2630319"/>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7191100" y="4739515"/>
            <a:ext cx="873401" cy="143150"/>
          </a:xfrm>
          <a:prstGeom prst="rect">
            <a:avLst/>
          </a:prstGeom>
        </p:spPr>
        <p:txBody>
          <a:bodyPr vert="horz" wrap="none" lIns="0" tIns="0" rIns="0" bIns="0" rtlCol="0" anchor="t" anchorCtr="0"/>
          <a:lstStyle>
            <a:lvl1pPr algn="r">
              <a:defRPr sz="750">
                <a:solidFill>
                  <a:schemeClr val="tx2"/>
                </a:solidFill>
              </a:defRPr>
            </a:lvl1pPr>
          </a:lstStyle>
          <a:p>
            <a:fld id="{AC879A7C-ACFF-9743-9232-B25F81E2A560}" type="datetime1">
              <a:rPr lang="en-CA" smtClean="0"/>
              <a:t>2025-08-11</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8159684" y="4736818"/>
            <a:ext cx="564045" cy="129834"/>
          </a:xfrm>
          <a:prstGeom prst="rect">
            <a:avLst/>
          </a:prstGeom>
        </p:spPr>
        <p:txBody>
          <a:bodyPr vert="horz" wrap="none" lIns="0" tIns="0" rIns="0" bIns="0" rtlCol="0" anchor="t"/>
          <a:lstStyle>
            <a:lvl1pPr algn="r">
              <a:defRPr sz="75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6"/>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71905" y="411166"/>
            <a:ext cx="3739733" cy="770465"/>
          </a:xfrm>
          <a:prstGeom prst="rect">
            <a:avLst/>
          </a:prstGeom>
        </p:spPr>
        <p:txBody>
          <a:bodyPr vert="horz" wrap="square" lIns="0" tIns="0" rIns="0" bIns="0" rtlCol="0" anchor="t">
            <a:noAutofit/>
          </a:bodyPr>
          <a:lstStyle/>
          <a:p>
            <a:r>
              <a:rPr lang="en-US" dirty="0"/>
              <a:t>Click to </a:t>
            </a:r>
            <a:br>
              <a:rPr lang="en-US" dirty="0"/>
            </a:br>
            <a:r>
              <a:rPr lang="en-US" dirty="0"/>
              <a:t>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68465" y="4731990"/>
            <a:ext cx="3739734" cy="143150"/>
          </a:xfrm>
          <a:prstGeom prst="rect">
            <a:avLst/>
          </a:prstGeom>
        </p:spPr>
        <p:txBody>
          <a:bodyPr vert="horz" lIns="0" tIns="0" rIns="0" bIns="0" rtlCol="0" anchor="t"/>
          <a:lstStyle>
            <a:lvl1pPr algn="ctr">
              <a:defRPr sz="750">
                <a:solidFill>
                  <a:schemeClr val="tx2"/>
                </a:solidFill>
              </a:defRPr>
            </a:lvl1pPr>
          </a:lstStyle>
          <a:p>
            <a:pPr algn="l"/>
            <a:r>
              <a:rPr lang="en-US" dirty="0"/>
              <a:t>Presentation name</a:t>
            </a:r>
          </a:p>
        </p:txBody>
      </p:sp>
    </p:spTree>
    <p:extLst>
      <p:ext uri="{BB962C8B-B14F-4D97-AF65-F5344CB8AC3E}">
        <p14:creationId xmlns:p14="http://schemas.microsoft.com/office/powerpoint/2010/main" val="2328575698"/>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29" r:id="rId3"/>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6" userDrawn="1">
          <p15:clr>
            <a:srgbClr val="F26B43"/>
          </p15:clr>
        </p15:guide>
        <p15:guide id="2" pos="2880" userDrawn="1">
          <p15:clr>
            <a:srgbClr val="F26B43"/>
          </p15:clr>
        </p15:guide>
        <p15:guide id="3" orient="horz" pos="260" userDrawn="1">
          <p15:clr>
            <a:srgbClr val="F26B43"/>
          </p15:clr>
        </p15:guide>
        <p15:guide id="4" orient="horz" pos="2981" userDrawn="1">
          <p15:clr>
            <a:srgbClr val="F26B43"/>
          </p15:clr>
        </p15:guide>
        <p15:guide id="5" pos="295" userDrawn="1">
          <p15:clr>
            <a:srgbClr val="F26B43"/>
          </p15:clr>
        </p15:guide>
        <p15:guide id="6" pos="5488" userDrawn="1">
          <p15:clr>
            <a:srgbClr val="F26B43"/>
          </p15:clr>
        </p15:guide>
        <p15:guide id="7" orient="horz" pos="583" userDrawn="1">
          <p15:clr>
            <a:srgbClr val="F26B43"/>
          </p15:clr>
        </p15:guide>
        <p15:guide id="8" orient="horz" pos="838" userDrawn="1">
          <p15:clr>
            <a:srgbClr val="F26B43"/>
          </p15:clr>
        </p15:guide>
        <p15:guide id="9" pos="265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31800" y="1339401"/>
            <a:ext cx="8280400" cy="2708310"/>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294452" y="4345807"/>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2025-08-11</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263036" y="4345806"/>
            <a:ext cx="564045" cy="147980"/>
          </a:xfrm>
          <a:prstGeom prst="rect">
            <a:avLst/>
          </a:prstGeom>
        </p:spPr>
        <p:txBody>
          <a:bodyPr vert="horz" wrap="none" lIns="0" tIns="0" rIns="0" bIns="0" rtlCol="0" anchor="b"/>
          <a:lstStyle>
            <a:lvl1pPr algn="r">
              <a:defRPr sz="75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5"/>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31800" y="431142"/>
            <a:ext cx="8280400" cy="493975"/>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31800" y="4371824"/>
            <a:ext cx="5486401" cy="141196"/>
          </a:xfrm>
          <a:prstGeom prst="rect">
            <a:avLst/>
          </a:prstGeom>
        </p:spPr>
        <p:txBody>
          <a:bodyPr vert="horz" lIns="0" tIns="0" rIns="0" bIns="0" rtlCol="0" anchor="ctr"/>
          <a:lstStyle>
            <a:lvl1pPr algn="ctr">
              <a:defRPr sz="750">
                <a:solidFill>
                  <a:schemeClr val="tx2"/>
                </a:solidFill>
              </a:defRPr>
            </a:lvl1pPr>
          </a:lstStyle>
          <a:p>
            <a:pPr algn="l"/>
            <a:r>
              <a:rPr lang="en-US" dirty="0"/>
              <a:t>Presentation name</a:t>
            </a:r>
          </a:p>
        </p:txBody>
      </p:sp>
    </p:spTree>
    <p:extLst>
      <p:ext uri="{BB962C8B-B14F-4D97-AF65-F5344CB8AC3E}">
        <p14:creationId xmlns:p14="http://schemas.microsoft.com/office/powerpoint/2010/main" val="3463434576"/>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p:txStyles>
    <p:titleStyle>
      <a:lvl1pPr algn="l" defTabSz="514350" rtl="0" eaLnBrk="1" latinLnBrk="0" hangingPunct="1">
        <a:lnSpc>
          <a:spcPts val="4100"/>
        </a:lnSpc>
        <a:spcBef>
          <a:spcPct val="0"/>
        </a:spcBef>
        <a:buNone/>
        <a:defRPr sz="4000" kern="1200" cap="all" baseline="0">
          <a:solidFill>
            <a:schemeClr val="tx1"/>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981" userDrawn="1">
          <p15:clr>
            <a:srgbClr val="F26B43"/>
          </p15:clr>
        </p15:guide>
        <p15:guide id="5" pos="272" userDrawn="1">
          <p15:clr>
            <a:srgbClr val="F26B43"/>
          </p15:clr>
        </p15:guide>
        <p15:guide id="6" pos="5488" userDrawn="1">
          <p15:clr>
            <a:srgbClr val="F26B43"/>
          </p15:clr>
        </p15:guide>
        <p15:guide id="7" orient="horz" pos="583" userDrawn="1">
          <p15:clr>
            <a:srgbClr val="F26B43"/>
          </p15:clr>
        </p15:guide>
        <p15:guide id="8" orient="horz" pos="838" userDrawn="1">
          <p15:clr>
            <a:srgbClr val="F26B43"/>
          </p15:clr>
        </p15:guide>
        <p15:guide id="9" orient="horz" pos="2811"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792163" y="1761744"/>
            <a:ext cx="7559676" cy="2506196"/>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dirty="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829681" y="4478662"/>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2025-08-11</a:t>
            </a:fld>
            <a:endParaRPr lang="en-US" dirty="0"/>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798265" y="4478661"/>
            <a:ext cx="564045" cy="147980"/>
          </a:xfrm>
          <a:prstGeom prst="rect">
            <a:avLst/>
          </a:prstGeom>
        </p:spPr>
        <p:txBody>
          <a:bodyPr vert="horz" wrap="none" lIns="0" tIns="0" rIns="0" bIns="0" rtlCol="0" anchor="b"/>
          <a:lstStyle>
            <a:lvl1pPr algn="r">
              <a:defRPr sz="750">
                <a:solidFill>
                  <a:schemeClr val="tx2"/>
                </a:solidFill>
              </a:defRPr>
            </a:lvl1pPr>
          </a:lstStyle>
          <a:p>
            <a:r>
              <a:rPr lang="en-US" dirty="0"/>
              <a:t>|</a:t>
            </a:r>
            <a:fld id="{480B9B7E-F2E9-3646-9A0E-D65304B4FCDA}" type="slidenum">
              <a:rPr lang="en-US" smtClean="0"/>
              <a:pPr/>
              <a:t>‹#›</a:t>
            </a:fld>
            <a:endParaRPr lang="en-US" dirty="0"/>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5"/>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792164" y="796862"/>
            <a:ext cx="7559676" cy="477118"/>
          </a:xfrm>
          <a:prstGeom prst="rect">
            <a:avLst/>
          </a:prstGeom>
        </p:spPr>
        <p:txBody>
          <a:bodyPr vert="horz" wrap="square" lIns="0" tIns="0" rIns="0" bIns="0" rtlCol="0" anchor="t">
            <a:noAutofit/>
          </a:bodyPr>
          <a:lstStyle/>
          <a:p>
            <a:r>
              <a:rPr lang="en-US" dirty="0"/>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820770" y="4491979"/>
            <a:ext cx="5486401" cy="141196"/>
          </a:xfrm>
          <a:prstGeom prst="rect">
            <a:avLst/>
          </a:prstGeom>
        </p:spPr>
        <p:txBody>
          <a:bodyPr vert="horz" lIns="0" tIns="0" rIns="0" bIns="0" rtlCol="0" anchor="ctr"/>
          <a:lstStyle>
            <a:lvl1pPr algn="ctr">
              <a:defRPr sz="750">
                <a:solidFill>
                  <a:schemeClr val="tx2"/>
                </a:solidFill>
              </a:defRPr>
            </a:lvl1pPr>
          </a:lstStyle>
          <a:p>
            <a:pPr algn="l"/>
            <a:r>
              <a:rPr lang="en-US" dirty="0"/>
              <a:t>Presentation name</a:t>
            </a:r>
          </a:p>
        </p:txBody>
      </p:sp>
    </p:spTree>
    <p:extLst>
      <p:ext uri="{BB962C8B-B14F-4D97-AF65-F5344CB8AC3E}">
        <p14:creationId xmlns:p14="http://schemas.microsoft.com/office/powerpoint/2010/main" val="4223059613"/>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486" userDrawn="1">
          <p15:clr>
            <a:srgbClr val="F26B43"/>
          </p15:clr>
        </p15:guide>
        <p15:guide id="4" orient="horz" pos="2890" userDrawn="1">
          <p15:clr>
            <a:srgbClr val="F26B43"/>
          </p15:clr>
        </p15:guide>
        <p15:guide id="5" pos="499" userDrawn="1">
          <p15:clr>
            <a:srgbClr val="F26B43"/>
          </p15:clr>
        </p15:guide>
        <p15:guide id="6" pos="5261" userDrawn="1">
          <p15:clr>
            <a:srgbClr val="F26B43"/>
          </p15:clr>
        </p15:guide>
        <p15:guide id="8" orient="horz" pos="10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9E_215892CE.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udlguidelines.cast.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WAI/fundamentals/accessibility-intro/"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candare.ca/transformative-praxi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andare.ca/2024/10/entry-points-for-transformative-digital-accessibility-praxis-reflections/" TargetMode="External"/><Relationship Id="rId3" Type="http://schemas.openxmlformats.org/officeDocument/2006/relationships/hyperlink" Target="https://www.wpacouncil.org/aws/CWPA/asset_manager/get_file/400647?ver=526" TargetMode="External"/><Relationship Id="rId7" Type="http://schemas.openxmlformats.org/officeDocument/2006/relationships/hyperlink" Target="https://journeys.dartmouth.edu/practicingudl/" TargetMode="External"/><Relationship Id="rId2" Type="http://schemas.openxmlformats.org/officeDocument/2006/relationships/hyperlink" Target="https://anngagne.ca/2023/03/26/episode-3-of-accessagogy-transcript/" TargetMode="External"/><Relationship Id="rId1" Type="http://schemas.openxmlformats.org/officeDocument/2006/relationships/slideLayout" Target="../slideLayouts/slideLayout14.xml"/><Relationship Id="rId6" Type="http://schemas.openxmlformats.org/officeDocument/2006/relationships/hyperlink" Target="https://www.youtube.com/watch?v=vTlxv3PweVM" TargetMode="External"/><Relationship Id="rId5" Type="http://schemas.openxmlformats.org/officeDocument/2006/relationships/hyperlink" Target="https://www.jstor.org/stable/j.ctvr33d50" TargetMode="External"/><Relationship Id="rId4" Type="http://schemas.openxmlformats.org/officeDocument/2006/relationships/hyperlink" Target="https://www.candare.ca/2023/10/improving-accessible-digital-practices-in-higher-educ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candare.ca" TargetMode="External"/><Relationship Id="rId2" Type="http://schemas.openxmlformats.org/officeDocument/2006/relationships/hyperlink" Target="mailto:fgage@uvic.ca" TargetMode="External"/><Relationship Id="rId1" Type="http://schemas.openxmlformats.org/officeDocument/2006/relationships/slideLayout" Target="../slideLayouts/slideLayout15.xml"/><Relationship Id="rId6" Type="http://schemas.openxmlformats.org/officeDocument/2006/relationships/hyperlink" Target="mailto:kim@candare.ca" TargetMode="External"/><Relationship Id="rId5" Type="http://schemas.openxmlformats.org/officeDocument/2006/relationships/hyperlink" Target="mailto:https://www.candare.ca/contact/" TargetMode="External"/><Relationship Id="rId4" Type="http://schemas.openxmlformats.org/officeDocument/2006/relationships/hyperlink" Target="https://www.candare.ca/transformative-prax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9CD492-28BD-100B-E002-599F7696CD59}"/>
              </a:ext>
            </a:extLst>
          </p:cNvPr>
          <p:cNvSpPr>
            <a:spLocks noGrp="1"/>
          </p:cNvSpPr>
          <p:nvPr>
            <p:ph type="title"/>
          </p:nvPr>
        </p:nvSpPr>
        <p:spPr/>
        <p:txBody>
          <a:bodyPr/>
          <a:lstStyle/>
          <a:p>
            <a:r>
              <a:rPr lang="en-US" dirty="0"/>
              <a:t>Digital Pedagogies 2025</a:t>
            </a:r>
          </a:p>
        </p:txBody>
      </p:sp>
      <p:sp>
        <p:nvSpPr>
          <p:cNvPr id="6" name="Content Placeholder 5">
            <a:extLst>
              <a:ext uri="{FF2B5EF4-FFF2-40B4-BE49-F238E27FC236}">
                <a16:creationId xmlns:a16="http://schemas.microsoft.com/office/drawing/2014/main" id="{6D8DB882-9ECC-C5B5-C742-6CD711D1BF33}"/>
              </a:ext>
            </a:extLst>
          </p:cNvPr>
          <p:cNvSpPr>
            <a:spLocks noGrp="1"/>
          </p:cNvSpPr>
          <p:nvPr>
            <p:ph idx="1"/>
          </p:nvPr>
        </p:nvSpPr>
        <p:spPr/>
        <p:txBody>
          <a:bodyPr/>
          <a:lstStyle/>
          <a:p>
            <a:r>
              <a:rPr lang="en-CA" sz="3200" dirty="0"/>
              <a:t>Critical Perspectives on Using UDL, Digital Accessibility Practices, and Accessible Pedagogies to Foster Inclusive Learning Communities in Post-Secondary. </a:t>
            </a:r>
          </a:p>
          <a:p>
            <a:endParaRPr lang="en-CA" dirty="0"/>
          </a:p>
          <a:p>
            <a:r>
              <a:rPr lang="en-CA" dirty="0"/>
              <a:t>Dr. Mariel Miller and Kim Ashbourne </a:t>
            </a:r>
          </a:p>
          <a:p>
            <a:r>
              <a:rPr lang="en-CA" dirty="0"/>
              <a:t>University of Victoria</a:t>
            </a:r>
          </a:p>
          <a:p>
            <a:r>
              <a:rPr lang="en-CA" dirty="0"/>
              <a:t>©2025</a:t>
            </a:r>
          </a:p>
          <a:p>
            <a:endParaRPr lang="en-US" dirty="0"/>
          </a:p>
        </p:txBody>
      </p:sp>
    </p:spTree>
    <p:extLst>
      <p:ext uri="{BB962C8B-B14F-4D97-AF65-F5344CB8AC3E}">
        <p14:creationId xmlns:p14="http://schemas.microsoft.com/office/powerpoint/2010/main" val="276896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AC88B-FB80-4005-E491-6190C96A02E9}"/>
              </a:ext>
            </a:extLst>
          </p:cNvPr>
          <p:cNvSpPr>
            <a:spLocks noGrp="1"/>
          </p:cNvSpPr>
          <p:nvPr>
            <p:ph type="title"/>
          </p:nvPr>
        </p:nvSpPr>
        <p:spPr/>
        <p:txBody>
          <a:bodyPr/>
          <a:lstStyle/>
          <a:p>
            <a:r>
              <a:rPr lang="en-US" dirty="0"/>
              <a:t>Q&amp;A: Out of Curiosity</a:t>
            </a:r>
          </a:p>
        </p:txBody>
      </p:sp>
      <p:sp>
        <p:nvSpPr>
          <p:cNvPr id="6" name="Content Placeholder 5">
            <a:extLst>
              <a:ext uri="{FF2B5EF4-FFF2-40B4-BE49-F238E27FC236}">
                <a16:creationId xmlns:a16="http://schemas.microsoft.com/office/drawing/2014/main" id="{20383BDD-32A2-3017-9E97-60BC552FA852}"/>
              </a:ext>
            </a:extLst>
          </p:cNvPr>
          <p:cNvSpPr>
            <a:spLocks noGrp="1"/>
          </p:cNvSpPr>
          <p:nvPr>
            <p:ph idx="1"/>
          </p:nvPr>
        </p:nvSpPr>
        <p:spPr/>
        <p:txBody>
          <a:bodyPr/>
          <a:lstStyle/>
          <a:p>
            <a:r>
              <a:rPr lang="en-CA" dirty="0"/>
              <a:t>Do you teach at an institution that encourages you to use UDL?</a:t>
            </a:r>
          </a:p>
          <a:p>
            <a:endParaRPr lang="en-CA" dirty="0"/>
          </a:p>
          <a:p>
            <a:r>
              <a:rPr lang="en-CA" dirty="0"/>
              <a:t>Do you think of it as a pedagogical approach that supports learners with disabilities?</a:t>
            </a:r>
          </a:p>
          <a:p>
            <a:endParaRPr lang="en-CA" baseline="0" dirty="0"/>
          </a:p>
          <a:p>
            <a:r>
              <a:rPr lang="en-CA" baseline="0" dirty="0"/>
              <a:t>Do you teach at an institution that </a:t>
            </a:r>
            <a:r>
              <a:rPr lang="en-CA" dirty="0"/>
              <a:t>requires </a:t>
            </a:r>
            <a:r>
              <a:rPr lang="en-CA" baseline="0" dirty="0"/>
              <a:t>digital accessibility efforts?</a:t>
            </a:r>
          </a:p>
          <a:p>
            <a:r>
              <a:rPr lang="en-CA" baseline="0" dirty="0"/>
              <a:t> </a:t>
            </a:r>
          </a:p>
          <a:p>
            <a:r>
              <a:rPr lang="en-CA" dirty="0"/>
              <a:t>Has digital accessibility been integrated into your UDL training or efforts to date?</a:t>
            </a:r>
            <a:endParaRPr lang="en-CA" baseline="0" dirty="0"/>
          </a:p>
        </p:txBody>
      </p:sp>
    </p:spTree>
    <p:extLst>
      <p:ext uri="{BB962C8B-B14F-4D97-AF65-F5344CB8AC3E}">
        <p14:creationId xmlns:p14="http://schemas.microsoft.com/office/powerpoint/2010/main" val="224472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5FA0-2947-003C-31B1-93DECDF17169}"/>
              </a:ext>
            </a:extLst>
          </p:cNvPr>
          <p:cNvSpPr>
            <a:spLocks noGrp="1"/>
          </p:cNvSpPr>
          <p:nvPr>
            <p:ph type="title"/>
          </p:nvPr>
        </p:nvSpPr>
        <p:spPr/>
        <p:txBody>
          <a:bodyPr/>
          <a:lstStyle/>
          <a:p>
            <a:r>
              <a:rPr lang="en-US" dirty="0"/>
              <a:t>Post Session Activity: Imagine these Outcomes</a:t>
            </a:r>
          </a:p>
        </p:txBody>
      </p:sp>
      <p:sp>
        <p:nvSpPr>
          <p:cNvPr id="3" name="Content Placeholder 2">
            <a:extLst>
              <a:ext uri="{FF2B5EF4-FFF2-40B4-BE49-F238E27FC236}">
                <a16:creationId xmlns:a16="http://schemas.microsoft.com/office/drawing/2014/main" id="{A5573F1F-39E9-2CC4-B5AA-2138DB125F53}"/>
              </a:ext>
            </a:extLst>
          </p:cNvPr>
          <p:cNvSpPr>
            <a:spLocks noGrp="1"/>
          </p:cNvSpPr>
          <p:nvPr>
            <p:ph sz="half" idx="1"/>
          </p:nvPr>
        </p:nvSpPr>
        <p:spPr>
          <a:xfrm>
            <a:off x="611188" y="1488392"/>
            <a:ext cx="8303239" cy="3243151"/>
          </a:xfrm>
        </p:spPr>
        <p:txBody>
          <a:bodyPr numCol="2"/>
          <a:lstStyle/>
          <a:p>
            <a:pPr>
              <a:buNone/>
            </a:pPr>
            <a:r>
              <a:rPr lang="en-CA" sz="1400" dirty="0">
                <a:effectLst/>
                <a:latin typeface="+mn-lt"/>
                <a:ea typeface="Calibri" panose="020F0502020204030204" pitchFamily="34" charset="0"/>
                <a:cs typeface="Times New Roman" panose="02020603050405020304" pitchFamily="18" charset="0"/>
              </a:rPr>
              <a:t>Wellbeing for learners and educators, and liberatory experiences of learning. (hooks, 1994)</a:t>
            </a:r>
          </a:p>
          <a:p>
            <a:pPr>
              <a:buNone/>
            </a:pPr>
            <a:r>
              <a:rPr lang="en-CA" sz="1400" dirty="0">
                <a:effectLst/>
                <a:latin typeface="+mn-lt"/>
                <a:ea typeface="Calibri" panose="020F0502020204030204" pitchFamily="34" charset="0"/>
                <a:cs typeface="Times New Roman" panose="02020603050405020304" pitchFamily="18" charset="0"/>
              </a:rPr>
              <a:t> </a:t>
            </a:r>
          </a:p>
          <a:p>
            <a:pPr>
              <a:buNone/>
            </a:pPr>
            <a:r>
              <a:rPr lang="en-CA" sz="1400" dirty="0">
                <a:effectLst/>
                <a:latin typeface="+mn-lt"/>
                <a:ea typeface="Calibri" panose="020F0502020204030204" pitchFamily="34" charset="0"/>
                <a:cs typeface="Times New Roman" panose="02020603050405020304" pitchFamily="18" charset="0"/>
              </a:rPr>
              <a:t>Interrogating ideologies of normalcy. </a:t>
            </a:r>
            <a:br>
              <a:rPr lang="en-CA" sz="1400" dirty="0">
                <a:effectLst/>
                <a:latin typeface="+mn-lt"/>
                <a:ea typeface="Calibri" panose="020F0502020204030204" pitchFamily="34" charset="0"/>
                <a:cs typeface="Times New Roman" panose="02020603050405020304" pitchFamily="18" charset="0"/>
              </a:rPr>
            </a:br>
            <a:r>
              <a:rPr lang="en-CA" sz="1400" dirty="0">
                <a:effectLst/>
                <a:latin typeface="+mn-lt"/>
                <a:ea typeface="Calibri" panose="020F0502020204030204" pitchFamily="34" charset="0"/>
                <a:cs typeface="Times New Roman" panose="02020603050405020304" pitchFamily="18" charset="0"/>
              </a:rPr>
              <a:t>(Oswal &amp; Melançon, 2017) </a:t>
            </a:r>
            <a:br>
              <a:rPr lang="en-CA" sz="1400" dirty="0">
                <a:effectLst/>
                <a:latin typeface="+mn-lt"/>
                <a:ea typeface="Calibri" panose="020F0502020204030204" pitchFamily="34" charset="0"/>
                <a:cs typeface="Times New Roman" panose="02020603050405020304" pitchFamily="18" charset="0"/>
              </a:rPr>
            </a:br>
            <a:br>
              <a:rPr lang="en-CA" sz="1400" dirty="0">
                <a:effectLst/>
                <a:latin typeface="+mn-lt"/>
                <a:ea typeface="Calibri" panose="020F0502020204030204" pitchFamily="34" charset="0"/>
                <a:cs typeface="Times New Roman" panose="02020603050405020304" pitchFamily="18" charset="0"/>
              </a:rPr>
            </a:br>
            <a:r>
              <a:rPr lang="en-CA" sz="1400" dirty="0">
                <a:effectLst/>
                <a:latin typeface="+mn-lt"/>
                <a:ea typeface="Calibri" panose="020F0502020204030204" pitchFamily="34" charset="0"/>
                <a:cs typeface="Times New Roman" panose="02020603050405020304" pitchFamily="18" charset="0"/>
              </a:rPr>
              <a:t>Accepting disability is messy and</a:t>
            </a:r>
            <a:br>
              <a:rPr lang="en-CA" sz="1400" dirty="0">
                <a:effectLst/>
                <a:latin typeface="+mn-lt"/>
                <a:ea typeface="Calibri" panose="020F0502020204030204" pitchFamily="34" charset="0"/>
                <a:cs typeface="Times New Roman" panose="02020603050405020304" pitchFamily="18" charset="0"/>
              </a:rPr>
            </a:br>
            <a:r>
              <a:rPr lang="en-CA" sz="1400" dirty="0">
                <a:effectLst/>
                <a:latin typeface="+mn-lt"/>
                <a:ea typeface="Calibri" panose="020F0502020204030204" pitchFamily="34" charset="0"/>
                <a:cs typeface="Times New Roman" panose="02020603050405020304" pitchFamily="18" charset="0"/>
              </a:rPr>
              <a:t>addressing it with care not bare </a:t>
            </a:r>
            <a:br>
              <a:rPr lang="en-CA" sz="1400" dirty="0">
                <a:effectLst/>
                <a:latin typeface="+mn-lt"/>
                <a:ea typeface="Calibri" panose="020F0502020204030204" pitchFamily="34" charset="0"/>
                <a:cs typeface="Times New Roman" panose="02020603050405020304" pitchFamily="18" charset="0"/>
              </a:rPr>
            </a:br>
            <a:r>
              <a:rPr lang="en-CA" sz="1400" dirty="0">
                <a:effectLst/>
                <a:latin typeface="+mn-lt"/>
                <a:ea typeface="Calibri" panose="020F0502020204030204" pitchFamily="34" charset="0"/>
                <a:cs typeface="Times New Roman" panose="02020603050405020304" pitchFamily="18" charset="0"/>
              </a:rPr>
              <a:t>minimums. (Piepzna-Samarasinha, 2018) </a:t>
            </a:r>
          </a:p>
          <a:p>
            <a:pPr>
              <a:buNone/>
            </a:pPr>
            <a:r>
              <a:rPr lang="en-CA" sz="1400" dirty="0">
                <a:effectLst/>
                <a:latin typeface="+mn-lt"/>
                <a:ea typeface="Calibri" panose="020F0502020204030204" pitchFamily="34" charset="0"/>
                <a:cs typeface="Times New Roman" panose="02020603050405020304" pitchFamily="18" charset="0"/>
              </a:rPr>
              <a:t> </a:t>
            </a:r>
          </a:p>
          <a:p>
            <a:r>
              <a:rPr lang="en-CA" sz="1400" dirty="0">
                <a:effectLst/>
                <a:latin typeface="+mn-lt"/>
                <a:ea typeface="Calibri" panose="020F0502020204030204" pitchFamily="34" charset="0"/>
                <a:cs typeface="Times New Roman" panose="02020603050405020304" pitchFamily="18" charset="0"/>
              </a:rPr>
              <a:t>Momentum (Clare, 2015)</a:t>
            </a:r>
          </a:p>
          <a:p>
            <a:endParaRPr lang="en-CA" sz="1400" dirty="0">
              <a:effectLst/>
              <a:latin typeface="+mn-lt"/>
              <a:ea typeface="Calibri" panose="020F0502020204030204" pitchFamily="34" charset="0"/>
              <a:cs typeface="Times New Roman" panose="02020603050405020304" pitchFamily="18" charset="0"/>
            </a:endParaRPr>
          </a:p>
          <a:p>
            <a:pPr>
              <a:buNone/>
            </a:pPr>
            <a:r>
              <a:rPr lang="en-CA" sz="1400" dirty="0">
                <a:effectLst/>
                <a:latin typeface="+mn-lt"/>
                <a:ea typeface="Calibri" panose="020F0502020204030204" pitchFamily="34" charset="0"/>
                <a:cs typeface="Times New Roman" panose="02020603050405020304" pitchFamily="18" charset="0"/>
              </a:rPr>
              <a:t>Adoption of digital accessibility as a literate practice at the centre of an accessible web. (Zdenek, 2019)  </a:t>
            </a:r>
            <a:br>
              <a:rPr lang="en-CA" sz="1400" dirty="0">
                <a:effectLst/>
                <a:latin typeface="+mn-lt"/>
                <a:ea typeface="Calibri" panose="020F0502020204030204" pitchFamily="34" charset="0"/>
                <a:cs typeface="Times New Roman" panose="02020603050405020304" pitchFamily="18" charset="0"/>
              </a:rPr>
            </a:br>
            <a:endParaRPr lang="en-CA" sz="1400" dirty="0">
              <a:effectLst/>
              <a:latin typeface="+mn-lt"/>
              <a:ea typeface="Calibri" panose="020F0502020204030204" pitchFamily="34" charset="0"/>
              <a:cs typeface="Times New Roman" panose="02020603050405020304" pitchFamily="18" charset="0"/>
            </a:endParaRPr>
          </a:p>
          <a:p>
            <a:pPr>
              <a:buNone/>
            </a:pPr>
            <a:r>
              <a:rPr lang="en-CA" sz="1400" dirty="0">
                <a:effectLst/>
                <a:latin typeface="+mn-lt"/>
                <a:ea typeface="Calibri" panose="020F0502020204030204" pitchFamily="34" charset="0"/>
                <a:cs typeface="Times New Roman" panose="02020603050405020304" pitchFamily="18" charset="0"/>
              </a:rPr>
              <a:t>Less strain. (Flip side of a theme)</a:t>
            </a:r>
          </a:p>
          <a:p>
            <a:pPr>
              <a:buNone/>
            </a:pPr>
            <a:br>
              <a:rPr lang="en-CA" sz="1400" dirty="0">
                <a:latin typeface="+mn-lt"/>
                <a:ea typeface="Calibri" panose="020F0502020204030204" pitchFamily="34" charset="0"/>
                <a:cs typeface="Times New Roman" panose="02020603050405020304" pitchFamily="18" charset="0"/>
              </a:rPr>
            </a:br>
            <a:r>
              <a:rPr lang="en-US" sz="1400" dirty="0">
                <a:effectLst/>
                <a:latin typeface="+mn-lt"/>
                <a:ea typeface="Calibri" panose="020F0502020204030204" pitchFamily="34" charset="0"/>
                <a:cs typeface="Times New Roman" panose="02020603050405020304" pitchFamily="18" charset="0"/>
              </a:rPr>
              <a:t>Not being excused/excluded from group projects. Fully participating with peers who can collaborate with me. </a:t>
            </a:r>
            <a:r>
              <a:rPr lang="en-CA" sz="1400" dirty="0">
                <a:effectLst/>
                <a:latin typeface="+mn-lt"/>
                <a:ea typeface="Calibri" panose="020F0502020204030204" pitchFamily="34" charset="0"/>
                <a:cs typeface="Times New Roman" panose="02020603050405020304" pitchFamily="18" charset="0"/>
              </a:rPr>
              <a:t>(Flip side of a theme)</a:t>
            </a:r>
          </a:p>
          <a:p>
            <a:br>
              <a:rPr lang="en-US" sz="1400" dirty="0">
                <a:effectLst/>
                <a:latin typeface="+mn-lt"/>
                <a:ea typeface="Calibri" panose="020F0502020204030204" pitchFamily="34" charset="0"/>
                <a:cs typeface="Times New Roman" panose="02020603050405020304" pitchFamily="18" charset="0"/>
              </a:rPr>
            </a:br>
            <a:r>
              <a:rPr lang="en-US" sz="1400" dirty="0">
                <a:effectLst/>
                <a:latin typeface="+mn-lt"/>
                <a:ea typeface="Calibri" panose="020F0502020204030204" pitchFamily="34" charset="0"/>
                <a:cs typeface="Times New Roman" panose="02020603050405020304" pitchFamily="18" charset="0"/>
              </a:rPr>
              <a:t>Getting readings when everyone else does. </a:t>
            </a:r>
            <a:r>
              <a:rPr lang="en-CA" sz="1400" dirty="0">
                <a:effectLst/>
                <a:latin typeface="+mn-lt"/>
                <a:ea typeface="Calibri" panose="020F0502020204030204" pitchFamily="34" charset="0"/>
                <a:cs typeface="Times New Roman" panose="02020603050405020304" pitchFamily="18" charset="0"/>
              </a:rPr>
              <a:t>(Flip side of a theme)</a:t>
            </a:r>
            <a:br>
              <a:rPr lang="en-CA" sz="1400" dirty="0">
                <a:effectLst/>
                <a:latin typeface="+mn-lt"/>
                <a:ea typeface="Calibri" panose="020F0502020204030204" pitchFamily="34" charset="0"/>
                <a:cs typeface="Times New Roman" panose="02020603050405020304" pitchFamily="18" charset="0"/>
              </a:rPr>
            </a:br>
            <a:endParaRPr lang="en-CA" sz="14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Choose some accessible digital practices that you can integrate into your UDL or accessible pedagogical approaches to move you and your learners toward these outcomes.</a:t>
            </a:r>
          </a:p>
        </p:txBody>
      </p:sp>
    </p:spTree>
    <p:extLst>
      <p:ext uri="{BB962C8B-B14F-4D97-AF65-F5344CB8AC3E}">
        <p14:creationId xmlns:p14="http://schemas.microsoft.com/office/powerpoint/2010/main" val="311092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61614-2E05-3CB3-B9E8-6F5142722B4D}"/>
              </a:ext>
            </a:extLst>
          </p:cNvPr>
          <p:cNvSpPr>
            <a:spLocks noGrp="1"/>
          </p:cNvSpPr>
          <p:nvPr>
            <p:ph type="title"/>
          </p:nvPr>
        </p:nvSpPr>
        <p:spPr/>
        <p:txBody>
          <a:bodyPr/>
          <a:lstStyle/>
          <a:p>
            <a:r>
              <a:rPr lang="en-US" cap="none" dirty="0"/>
              <a:t>Road Map</a:t>
            </a:r>
          </a:p>
        </p:txBody>
      </p:sp>
      <p:sp>
        <p:nvSpPr>
          <p:cNvPr id="6" name="Content Placeholder 5">
            <a:extLst>
              <a:ext uri="{FF2B5EF4-FFF2-40B4-BE49-F238E27FC236}">
                <a16:creationId xmlns:a16="http://schemas.microsoft.com/office/drawing/2014/main" id="{492472AB-DBE1-672D-7AD5-B8FFE204455B}"/>
              </a:ext>
            </a:extLst>
          </p:cNvPr>
          <p:cNvSpPr>
            <a:spLocks noGrp="1"/>
          </p:cNvSpPr>
          <p:nvPr>
            <p:ph idx="1"/>
          </p:nvPr>
        </p:nvSpPr>
        <p:spPr>
          <a:xfrm>
            <a:off x="611188" y="1107998"/>
            <a:ext cx="7921624" cy="3806426"/>
          </a:xfrm>
        </p:spPr>
        <p:txBody>
          <a:bodyPr/>
          <a:lstStyle/>
          <a:p>
            <a:pPr marL="342900" indent="-342900">
              <a:lnSpc>
                <a:spcPct val="200000"/>
              </a:lnSpc>
              <a:buFont typeface="Arial" panose="020B0604020202020204" pitchFamily="34" charset="0"/>
              <a:buChar char="•"/>
            </a:pPr>
            <a:r>
              <a:rPr lang="en-CA" dirty="0"/>
              <a:t>Contextualize UDL Debates</a:t>
            </a:r>
          </a:p>
          <a:p>
            <a:pPr marL="342900" indent="-342900">
              <a:lnSpc>
                <a:spcPct val="200000"/>
              </a:lnSpc>
              <a:buFont typeface="Arial" panose="020B0604020202020204" pitchFamily="34" charset="0"/>
              <a:buChar char="•"/>
            </a:pPr>
            <a:r>
              <a:rPr lang="en-CA" dirty="0"/>
              <a:t>Understand the limits of the UDL Framework</a:t>
            </a:r>
          </a:p>
          <a:p>
            <a:pPr marL="342900" indent="-342900">
              <a:lnSpc>
                <a:spcPct val="200000"/>
              </a:lnSpc>
              <a:buFont typeface="Arial" panose="020B0604020202020204" pitchFamily="34" charset="0"/>
              <a:buChar char="•"/>
            </a:pPr>
            <a:r>
              <a:rPr lang="en-CA" dirty="0"/>
              <a:t>Build Critical Disability Awareness</a:t>
            </a:r>
          </a:p>
          <a:p>
            <a:pPr marL="342900" indent="-342900">
              <a:lnSpc>
                <a:spcPct val="200000"/>
              </a:lnSpc>
              <a:buFont typeface="Arial" panose="020B0604020202020204" pitchFamily="34" charset="0"/>
              <a:buChar char="•"/>
            </a:pPr>
            <a:r>
              <a:rPr lang="en-CA" dirty="0"/>
              <a:t>Reimagine Digital Accessibility: An Underemphasized Essential</a:t>
            </a:r>
          </a:p>
          <a:p>
            <a:pPr marL="342900" indent="-342900">
              <a:lnSpc>
                <a:spcPct val="200000"/>
              </a:lnSpc>
              <a:buFont typeface="Arial" panose="020B0604020202020204" pitchFamily="34" charset="0"/>
              <a:buChar char="•"/>
            </a:pPr>
            <a:r>
              <a:rPr lang="en-CA"/>
              <a:t>Explore </a:t>
            </a:r>
            <a:r>
              <a:rPr lang="en-CA" dirty="0"/>
              <a:t>Integrations and Opportunities</a:t>
            </a:r>
          </a:p>
        </p:txBody>
      </p:sp>
    </p:spTree>
    <p:extLst>
      <p:ext uri="{BB962C8B-B14F-4D97-AF65-F5344CB8AC3E}">
        <p14:creationId xmlns:p14="http://schemas.microsoft.com/office/powerpoint/2010/main" val="261828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23D8D-FB10-CBB6-B4EC-AE356981E7A0}"/>
              </a:ext>
            </a:extLst>
          </p:cNvPr>
          <p:cNvSpPr>
            <a:spLocks noGrp="1"/>
          </p:cNvSpPr>
          <p:nvPr>
            <p:ph type="title"/>
          </p:nvPr>
        </p:nvSpPr>
        <p:spPr/>
        <p:txBody>
          <a:bodyPr/>
          <a:lstStyle/>
          <a:p>
            <a:r>
              <a:rPr lang="en-CA" dirty="0"/>
              <a:t>Contextualizing the Debates</a:t>
            </a:r>
            <a:endParaRPr lang="en-US" dirty="0"/>
          </a:p>
        </p:txBody>
      </p:sp>
      <p:sp>
        <p:nvSpPr>
          <p:cNvPr id="6" name="Content Placeholder 5">
            <a:extLst>
              <a:ext uri="{FF2B5EF4-FFF2-40B4-BE49-F238E27FC236}">
                <a16:creationId xmlns:a16="http://schemas.microsoft.com/office/drawing/2014/main" id="{8E657E7D-5CB2-291B-E266-D88AD30A2FD6}"/>
              </a:ext>
            </a:extLst>
          </p:cNvPr>
          <p:cNvSpPr>
            <a:spLocks noGrp="1"/>
          </p:cNvSpPr>
          <p:nvPr>
            <p:ph idx="1"/>
          </p:nvPr>
        </p:nvSpPr>
        <p:spPr>
          <a:xfrm>
            <a:off x="611188" y="1339400"/>
            <a:ext cx="7921624" cy="3804099"/>
          </a:xfrm>
        </p:spPr>
        <p:txBody>
          <a:bodyPr/>
          <a:lstStyle/>
          <a:p>
            <a:pPr fontAlgn="base"/>
            <a:r>
              <a:rPr lang="en-CA" dirty="0"/>
              <a:t>What is </a:t>
            </a:r>
            <a:r>
              <a:rPr lang="en-CA" dirty="0">
                <a:solidFill>
                  <a:schemeClr val="accent2"/>
                </a:solidFill>
                <a:hlinkClick r:id="rId4">
                  <a:extLst>
                    <a:ext uri="{A12FA001-AC4F-418D-AE19-62706E023703}">
                      <ahyp:hlinkClr xmlns:ahyp="http://schemas.microsoft.com/office/drawing/2018/hyperlinkcolor" val="tx"/>
                    </a:ext>
                  </a:extLst>
                </a:hlinkClick>
              </a:rPr>
              <a:t>Universal Design for Learning</a:t>
            </a:r>
            <a:r>
              <a:rPr lang="en-CA" dirty="0"/>
              <a:t>?</a:t>
            </a:r>
          </a:p>
          <a:p>
            <a:pPr marL="342900" indent="-342900" fontAlgn="base">
              <a:buFont typeface="Arial" panose="020B0604020202020204" pitchFamily="34" charset="0"/>
              <a:buChar char="•"/>
            </a:pPr>
            <a:r>
              <a:rPr lang="en-CA" sz="2000" dirty="0"/>
              <a:t>Framework aimed at designing learning environments that are inclusive for </a:t>
            </a:r>
            <a:r>
              <a:rPr lang="en-CA" sz="2000" i="1" dirty="0"/>
              <a:t>all </a:t>
            </a:r>
            <a:r>
              <a:rPr lang="en-CA" sz="2000" dirty="0"/>
              <a:t>learners</a:t>
            </a:r>
          </a:p>
          <a:p>
            <a:pPr marL="342900" indent="-342900" fontAlgn="base">
              <a:buFont typeface="Arial" panose="020B0604020202020204" pitchFamily="34" charset="0"/>
              <a:buChar char="•"/>
            </a:pPr>
            <a:r>
              <a:rPr lang="en-CA" sz="2000" dirty="0"/>
              <a:t>Three Core Principles: Engagement, Representation, Action &amp; Expression</a:t>
            </a:r>
          </a:p>
          <a:p>
            <a:pPr marL="342900" indent="-342900" fontAlgn="base">
              <a:buFont typeface="Arial" panose="020B0604020202020204" pitchFamily="34" charset="0"/>
              <a:buChar char="•"/>
            </a:pPr>
            <a:r>
              <a:rPr lang="en-CA" sz="2000" dirty="0"/>
              <a:t>Goal: learner agency that is purposeful &amp; reflective, resourceful &amp; authentic, strategic &amp; action-oriented.</a:t>
            </a:r>
          </a:p>
          <a:p>
            <a:pPr marL="342900" indent="-342900" fontAlgn="base">
              <a:buFont typeface="Arial" panose="020B0604020202020204" pitchFamily="34" charset="0"/>
              <a:buChar char="•"/>
            </a:pPr>
            <a:r>
              <a:rPr lang="en-CA" sz="2000" dirty="0"/>
              <a:t>Promoted as a proactive, flexible teaching approach</a:t>
            </a:r>
          </a:p>
          <a:p>
            <a:pPr marL="342900" indent="-342900" fontAlgn="base">
              <a:buFont typeface="Arial" panose="020B0604020202020204" pitchFamily="34" charset="0"/>
              <a:buChar char="•"/>
            </a:pPr>
            <a:r>
              <a:rPr lang="en-CA" sz="2000" dirty="0"/>
              <a:t>Endorsed in policy and faculty development initiatives across many institutions</a:t>
            </a:r>
          </a:p>
          <a:p>
            <a:pPr marL="342900" indent="-342900" fontAlgn="base">
              <a:buFont typeface="Arial" panose="020B0604020202020204" pitchFamily="34" charset="0"/>
              <a:buChar char="•"/>
            </a:pPr>
            <a:r>
              <a:rPr lang="en-CA" sz="2000" dirty="0"/>
              <a:t>Often included in accessibility statements and inclusive teaching mandates</a:t>
            </a:r>
          </a:p>
          <a:p>
            <a:pPr marL="342900" indent="-342900" fontAlgn="base">
              <a:buFont typeface="Arial" panose="020B0604020202020204" pitchFamily="34" charset="0"/>
              <a:buChar char="•"/>
            </a:pPr>
            <a:r>
              <a:rPr lang="en-CA" sz="2000" dirty="0"/>
              <a:t>Based on theories of cognition (normative)</a:t>
            </a:r>
          </a:p>
          <a:p>
            <a:endParaRPr lang="en-US" dirty="0"/>
          </a:p>
        </p:txBody>
      </p:sp>
    </p:spTree>
    <p:extLst>
      <p:ext uri="{BB962C8B-B14F-4D97-AF65-F5344CB8AC3E}">
        <p14:creationId xmlns:p14="http://schemas.microsoft.com/office/powerpoint/2010/main" val="55945287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9E8E5B-C491-54BC-BE96-C39ED9B9B414}"/>
              </a:ext>
            </a:extLst>
          </p:cNvPr>
          <p:cNvSpPr>
            <a:spLocks noGrp="1"/>
          </p:cNvSpPr>
          <p:nvPr>
            <p:ph type="title"/>
          </p:nvPr>
        </p:nvSpPr>
        <p:spPr/>
        <p:txBody>
          <a:bodyPr/>
          <a:lstStyle/>
          <a:p>
            <a:r>
              <a:rPr lang="en-CA" dirty="0"/>
              <a:t>Understanding the Limits of UDL</a:t>
            </a:r>
            <a:endParaRPr lang="en-US" dirty="0"/>
          </a:p>
        </p:txBody>
      </p:sp>
      <p:sp>
        <p:nvSpPr>
          <p:cNvPr id="6" name="Content Placeholder 5">
            <a:extLst>
              <a:ext uri="{FF2B5EF4-FFF2-40B4-BE49-F238E27FC236}">
                <a16:creationId xmlns:a16="http://schemas.microsoft.com/office/drawing/2014/main" id="{3D052B22-C04D-E2F6-49A3-2B24EA365F8F}"/>
              </a:ext>
            </a:extLst>
          </p:cNvPr>
          <p:cNvSpPr>
            <a:spLocks noGrp="1"/>
          </p:cNvSpPr>
          <p:nvPr>
            <p:ph idx="1"/>
          </p:nvPr>
        </p:nvSpPr>
        <p:spPr>
          <a:xfrm>
            <a:off x="611188" y="1339400"/>
            <a:ext cx="7921624" cy="3598359"/>
          </a:xfrm>
        </p:spPr>
        <p:txBody>
          <a:bodyPr/>
          <a:lstStyle/>
          <a:p>
            <a:pPr marL="342900" indent="-342900" fontAlgn="base">
              <a:buFont typeface="Arial" panose="020B0604020202020204" pitchFamily="34" charset="0"/>
              <a:buChar char="•"/>
            </a:pPr>
            <a:r>
              <a:rPr lang="en-CA" dirty="0"/>
              <a:t>UDL often treated as a “one-size-fits-all” solution for inclusion in increasingly diverse classrooms </a:t>
            </a:r>
            <a:br>
              <a:rPr lang="en-CA" dirty="0"/>
            </a:br>
            <a:endParaRPr lang="en-CA" dirty="0"/>
          </a:p>
          <a:p>
            <a:pPr marL="342900" indent="-342900" fontAlgn="base">
              <a:buFont typeface="Arial" panose="020B0604020202020204" pitchFamily="34" charset="0"/>
              <a:buChar char="•"/>
            </a:pPr>
            <a:r>
              <a:rPr lang="en-CA" dirty="0"/>
              <a:t>Researchers say additional consideration is needed: </a:t>
            </a:r>
          </a:p>
          <a:p>
            <a:pPr lvl="1" fontAlgn="base"/>
            <a:r>
              <a:rPr lang="en-CA" dirty="0"/>
              <a:t>Dr. Ann </a:t>
            </a:r>
            <a:r>
              <a:rPr lang="en-CA" dirty="0" err="1"/>
              <a:t>Gagné</a:t>
            </a:r>
            <a:r>
              <a:rPr lang="en-CA" dirty="0"/>
              <a:t>, Drs. Sushil Oswal and Lisa </a:t>
            </a:r>
            <a:r>
              <a:rPr lang="en-CA" dirty="0" err="1"/>
              <a:t>Melonçon</a:t>
            </a:r>
            <a:r>
              <a:rPr lang="en-CA" dirty="0"/>
              <a:t>, and Dr. Jane Seale</a:t>
            </a:r>
          </a:p>
          <a:p>
            <a:pPr marL="180975" lvl="1" indent="0" fontAlgn="base">
              <a:buNone/>
            </a:pPr>
            <a:r>
              <a:rPr lang="en-CA" dirty="0"/>
              <a:t> </a:t>
            </a:r>
          </a:p>
          <a:p>
            <a:pPr marL="342900" indent="-342900" fontAlgn="base">
              <a:buFont typeface="Arial" panose="020B0604020202020204" pitchFamily="34" charset="0"/>
              <a:buChar char="•"/>
            </a:pPr>
            <a:r>
              <a:rPr lang="en-CA" dirty="0"/>
              <a:t>UDL is incomplete without at least two essential commitments: </a:t>
            </a:r>
            <a:r>
              <a:rPr lang="en-CA" b="1" dirty="0"/>
              <a:t>critical disability awareness</a:t>
            </a:r>
            <a:r>
              <a:rPr lang="en-CA" dirty="0"/>
              <a:t> and </a:t>
            </a:r>
            <a:r>
              <a:rPr lang="en-CA" b="1" dirty="0"/>
              <a:t>digital accessibility.</a:t>
            </a:r>
            <a:endParaRPr lang="en-CA" dirty="0"/>
          </a:p>
          <a:p>
            <a:endParaRPr lang="en-US" dirty="0"/>
          </a:p>
        </p:txBody>
      </p:sp>
    </p:spTree>
    <p:extLst>
      <p:ext uri="{BB962C8B-B14F-4D97-AF65-F5344CB8AC3E}">
        <p14:creationId xmlns:p14="http://schemas.microsoft.com/office/powerpoint/2010/main" val="288532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7840-1488-1DD7-D24B-48FC7ED8F76A}"/>
              </a:ext>
            </a:extLst>
          </p:cNvPr>
          <p:cNvSpPr>
            <a:spLocks noGrp="1"/>
          </p:cNvSpPr>
          <p:nvPr>
            <p:ph type="title"/>
          </p:nvPr>
        </p:nvSpPr>
        <p:spPr>
          <a:xfrm>
            <a:off x="611189" y="411956"/>
            <a:ext cx="4572000" cy="1051084"/>
          </a:xfrm>
        </p:spPr>
        <p:txBody>
          <a:bodyPr/>
          <a:lstStyle/>
          <a:p>
            <a:r>
              <a:rPr lang="en-CA" dirty="0"/>
              <a:t>Establishing a Shared  Understanding</a:t>
            </a:r>
            <a:endParaRPr lang="en-US" dirty="0"/>
          </a:p>
        </p:txBody>
      </p:sp>
      <p:sp>
        <p:nvSpPr>
          <p:cNvPr id="3" name="Content Placeholder 2">
            <a:extLst>
              <a:ext uri="{FF2B5EF4-FFF2-40B4-BE49-F238E27FC236}">
                <a16:creationId xmlns:a16="http://schemas.microsoft.com/office/drawing/2014/main" id="{DCE6BBD8-F36E-655A-8C8A-917774909B05}"/>
              </a:ext>
            </a:extLst>
          </p:cNvPr>
          <p:cNvSpPr>
            <a:spLocks noGrp="1"/>
          </p:cNvSpPr>
          <p:nvPr>
            <p:ph sz="half" idx="1"/>
          </p:nvPr>
        </p:nvSpPr>
        <p:spPr>
          <a:xfrm>
            <a:off x="625775" y="2117544"/>
            <a:ext cx="3600000" cy="3231634"/>
          </a:xfrm>
        </p:spPr>
        <p:txBody>
          <a:bodyPr/>
          <a:lstStyle/>
          <a:p>
            <a:pPr>
              <a:lnSpc>
                <a:spcPct val="150000"/>
              </a:lnSpc>
            </a:pPr>
            <a:r>
              <a:rPr lang="en-CA" sz="2000" b="1" dirty="0">
                <a:latin typeface="+mn-lt"/>
                <a:ea typeface="Times New Roman" panose="02020603050405020304" pitchFamily="18" charset="0"/>
              </a:rPr>
              <a:t>D</a:t>
            </a:r>
            <a:r>
              <a:rPr lang="en-CA" sz="2000" b="1" dirty="0">
                <a:effectLst/>
                <a:latin typeface="+mn-lt"/>
                <a:ea typeface="Times New Roman" panose="02020603050405020304" pitchFamily="18" charset="0"/>
              </a:rPr>
              <a:t>isability</a:t>
            </a:r>
            <a:r>
              <a:rPr lang="en-CA" sz="2000" dirty="0">
                <a:effectLst/>
                <a:latin typeface="+mn-lt"/>
                <a:ea typeface="Times New Roman" panose="02020603050405020304" pitchFamily="18" charset="0"/>
              </a:rPr>
              <a:t> is intracorporeal – situated inside the human body – it is influenced and informed by extracorporeal actors, environments, language, education, and cultural norms</a:t>
            </a:r>
            <a:r>
              <a:rPr lang="en-CA" sz="2000" dirty="0">
                <a:latin typeface="+mn-lt"/>
                <a:ea typeface="Times New Roman" panose="02020603050405020304" pitchFamily="18" charset="0"/>
              </a:rPr>
              <a:t>.</a:t>
            </a:r>
            <a:endParaRPr lang="en-US" sz="2000" dirty="0">
              <a:latin typeface="+mn-lt"/>
            </a:endParaRPr>
          </a:p>
        </p:txBody>
      </p:sp>
      <p:sp>
        <p:nvSpPr>
          <p:cNvPr id="4" name="Content Placeholder 3">
            <a:extLst>
              <a:ext uri="{FF2B5EF4-FFF2-40B4-BE49-F238E27FC236}">
                <a16:creationId xmlns:a16="http://schemas.microsoft.com/office/drawing/2014/main" id="{DEE42AB5-CDF3-CDEC-D9D4-F8E9C9A51E32}"/>
              </a:ext>
            </a:extLst>
          </p:cNvPr>
          <p:cNvSpPr>
            <a:spLocks noGrp="1"/>
          </p:cNvSpPr>
          <p:nvPr>
            <p:ph sz="half" idx="2"/>
          </p:nvPr>
        </p:nvSpPr>
        <p:spPr>
          <a:xfrm>
            <a:off x="4698125" y="-479552"/>
            <a:ext cx="4571999" cy="6295110"/>
          </a:xfrm>
          <a:solidFill>
            <a:schemeClr val="accent3"/>
          </a:solidFill>
        </p:spPr>
        <p:txBody>
          <a:bodyPr lIns="324000" rIns="251999"/>
          <a:lstStyle/>
          <a:p>
            <a:endParaRPr lang="en-CA" sz="1800" b="1" dirty="0">
              <a:effectLst/>
              <a:latin typeface="Times New Roman" panose="02020603050405020304" pitchFamily="18" charset="0"/>
              <a:ea typeface="Times New Roman" panose="02020603050405020304" pitchFamily="18" charset="0"/>
            </a:endParaRPr>
          </a:p>
          <a:p>
            <a:endParaRPr lang="en-CA" sz="1800" b="1" dirty="0">
              <a:latin typeface="Times New Roman" panose="02020603050405020304" pitchFamily="18" charset="0"/>
              <a:ea typeface="Times New Roman" panose="02020603050405020304" pitchFamily="18" charset="0"/>
            </a:endParaRPr>
          </a:p>
          <a:p>
            <a:endParaRPr lang="en-CA" sz="1800" b="1" dirty="0">
              <a:effectLst/>
              <a:latin typeface="Times New Roman" panose="02020603050405020304" pitchFamily="18" charset="0"/>
              <a:ea typeface="Times New Roman" panose="02020603050405020304" pitchFamily="18" charset="0"/>
            </a:endParaRPr>
          </a:p>
          <a:p>
            <a:endParaRPr lang="en-CA" sz="1800" b="1" dirty="0">
              <a:latin typeface="Times New Roman" panose="02020603050405020304" pitchFamily="18" charset="0"/>
              <a:ea typeface="Times New Roman" panose="02020603050405020304" pitchFamily="18" charset="0"/>
            </a:endParaRPr>
          </a:p>
          <a:p>
            <a:endParaRPr lang="en-CA" sz="1800" b="1" dirty="0">
              <a:effectLst/>
              <a:latin typeface="Times New Roman" panose="02020603050405020304" pitchFamily="18" charset="0"/>
              <a:ea typeface="Times New Roman" panose="02020603050405020304" pitchFamily="18" charset="0"/>
            </a:endParaRPr>
          </a:p>
          <a:p>
            <a:endParaRPr lang="en-CA" sz="1800" b="1" dirty="0">
              <a:latin typeface="Times New Roman" panose="02020603050405020304" pitchFamily="18" charset="0"/>
              <a:ea typeface="Times New Roman" panose="02020603050405020304" pitchFamily="18" charset="0"/>
            </a:endParaRPr>
          </a:p>
          <a:p>
            <a:endParaRPr lang="en-CA" sz="1800" b="1" dirty="0">
              <a:effectLst/>
              <a:latin typeface="Times New Roman" panose="02020603050405020304" pitchFamily="18" charset="0"/>
              <a:ea typeface="Times New Roman" panose="02020603050405020304" pitchFamily="18" charset="0"/>
            </a:endParaRPr>
          </a:p>
          <a:p>
            <a:endParaRPr lang="en-CA" sz="1800" b="1" dirty="0">
              <a:latin typeface="Times New Roman" panose="02020603050405020304" pitchFamily="18" charset="0"/>
              <a:ea typeface="Times New Roman" panose="02020603050405020304" pitchFamily="18" charset="0"/>
            </a:endParaRPr>
          </a:p>
          <a:p>
            <a:pPr>
              <a:lnSpc>
                <a:spcPct val="150000"/>
              </a:lnSpc>
            </a:pPr>
            <a:r>
              <a:rPr lang="en-CA" sz="2000" b="1" dirty="0">
                <a:solidFill>
                  <a:schemeClr val="bg1"/>
                </a:solidFill>
                <a:effectLst/>
                <a:latin typeface="+mn-lt"/>
                <a:ea typeface="Times New Roman" panose="02020603050405020304" pitchFamily="18" charset="0"/>
              </a:rPr>
              <a:t>Digital accessibility </a:t>
            </a:r>
            <a:r>
              <a:rPr lang="en-CA" sz="2000" dirty="0">
                <a:solidFill>
                  <a:schemeClr val="bg1"/>
                </a:solidFill>
                <a:effectLst/>
                <a:latin typeface="+mn-lt"/>
                <a:ea typeface="Times New Roman" panose="02020603050405020304" pitchFamily="18" charset="0"/>
              </a:rPr>
              <a:t>is experienced inside the human body – it is influenced and informed by extracorporeal actors, environments, language, education, and cultural norms</a:t>
            </a:r>
            <a:r>
              <a:rPr lang="en-CA" sz="2000" dirty="0">
                <a:solidFill>
                  <a:schemeClr val="bg1"/>
                </a:solidFill>
                <a:latin typeface="+mn-lt"/>
                <a:ea typeface="Times New Roman" panose="02020603050405020304" pitchFamily="18" charset="0"/>
              </a:rPr>
              <a:t>.</a:t>
            </a:r>
          </a:p>
          <a:p>
            <a:endParaRPr lang="en-US" dirty="0"/>
          </a:p>
        </p:txBody>
      </p:sp>
    </p:spTree>
    <p:extLst>
      <p:ext uri="{BB962C8B-B14F-4D97-AF65-F5344CB8AC3E}">
        <p14:creationId xmlns:p14="http://schemas.microsoft.com/office/powerpoint/2010/main" val="18657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A8A9-B2A6-F793-E9B6-260FC1AFDAE8}"/>
              </a:ext>
            </a:extLst>
          </p:cNvPr>
          <p:cNvSpPr>
            <a:spLocks noGrp="1"/>
          </p:cNvSpPr>
          <p:nvPr>
            <p:ph type="title"/>
          </p:nvPr>
        </p:nvSpPr>
        <p:spPr/>
        <p:txBody>
          <a:bodyPr/>
          <a:lstStyle/>
          <a:p>
            <a:r>
              <a:rPr lang="en-CA" b="1" dirty="0"/>
              <a:t>Critical Disability Awareness </a:t>
            </a:r>
            <a:r>
              <a:rPr lang="en-CA" dirty="0"/>
              <a:t>Lived Experiences &amp; Learning Experiences</a:t>
            </a:r>
            <a:endParaRPr lang="en-US" sz="3800" dirty="0"/>
          </a:p>
        </p:txBody>
      </p:sp>
      <p:sp>
        <p:nvSpPr>
          <p:cNvPr id="3" name="Content Placeholder 2">
            <a:extLst>
              <a:ext uri="{FF2B5EF4-FFF2-40B4-BE49-F238E27FC236}">
                <a16:creationId xmlns:a16="http://schemas.microsoft.com/office/drawing/2014/main" id="{A70B9E6A-CA41-BDF2-4F00-56EE5754D9B8}"/>
              </a:ext>
            </a:extLst>
          </p:cNvPr>
          <p:cNvSpPr>
            <a:spLocks noGrp="1"/>
          </p:cNvSpPr>
          <p:nvPr>
            <p:ph idx="1"/>
          </p:nvPr>
        </p:nvSpPr>
        <p:spPr>
          <a:xfrm>
            <a:off x="611188" y="2023233"/>
            <a:ext cx="7921624" cy="2708310"/>
          </a:xfrm>
        </p:spPr>
        <p:txBody>
          <a:bodyPr/>
          <a:lstStyle/>
          <a:p>
            <a:r>
              <a:rPr lang="en-CA" dirty="0">
                <a:solidFill>
                  <a:schemeClr val="accent4"/>
                </a:solidFill>
              </a:rPr>
              <a:t>Themes in from disabled voices in the literature</a:t>
            </a:r>
            <a:endParaRPr lang="en-CA" dirty="0"/>
          </a:p>
          <a:p>
            <a:pPr marL="342900" indent="-342900">
              <a:buFont typeface="Arial" panose="020B0604020202020204" pitchFamily="34" charset="0"/>
              <a:buChar char="•"/>
            </a:pPr>
            <a:r>
              <a:rPr lang="en-US" dirty="0"/>
              <a:t>Strain / pain / fatigue  - visceral sensations</a:t>
            </a:r>
          </a:p>
          <a:p>
            <a:pPr marL="342900" indent="-342900">
              <a:buFont typeface="Arial" panose="020B0604020202020204" pitchFamily="34" charset="0"/>
              <a:buChar char="•"/>
            </a:pPr>
            <a:r>
              <a:rPr lang="en-US" dirty="0"/>
              <a:t>Invisible extra workload</a:t>
            </a:r>
          </a:p>
          <a:p>
            <a:pPr marL="342900" indent="-342900">
              <a:buFont typeface="Arial" panose="020B0604020202020204" pitchFamily="34" charset="0"/>
              <a:buChar char="•"/>
            </a:pPr>
            <a:r>
              <a:rPr lang="en-US" dirty="0"/>
              <a:t>Excluded / talked over </a:t>
            </a:r>
          </a:p>
          <a:p>
            <a:pPr marL="342900" indent="-342900">
              <a:buFont typeface="Arial" panose="020B0604020202020204" pitchFamily="34" charset="0"/>
              <a:buChar char="•"/>
            </a:pPr>
            <a:r>
              <a:rPr lang="en-US" dirty="0"/>
              <a:t>Blocked from collaborating or participating fully</a:t>
            </a:r>
          </a:p>
          <a:p>
            <a:pPr marL="342900" indent="-342900">
              <a:buFont typeface="Arial" panose="020B0604020202020204" pitchFamily="34" charset="0"/>
              <a:buChar char="•"/>
            </a:pPr>
            <a:r>
              <a:rPr lang="en-US" dirty="0"/>
              <a:t>Blocked from showing what they know</a:t>
            </a:r>
          </a:p>
          <a:p>
            <a:pPr marL="342900" indent="-342900">
              <a:buFont typeface="Arial" panose="020B0604020202020204" pitchFamily="34" charset="0"/>
              <a:buChar char="•"/>
            </a:pPr>
            <a:r>
              <a:rPr lang="en-US" dirty="0"/>
              <a:t>Obstructed momentum</a:t>
            </a:r>
          </a:p>
          <a:p>
            <a:r>
              <a:rPr lang="en-US" dirty="0"/>
              <a:t> </a:t>
            </a:r>
          </a:p>
          <a:p>
            <a:endParaRPr lang="en-US" dirty="0"/>
          </a:p>
        </p:txBody>
      </p:sp>
    </p:spTree>
    <p:extLst>
      <p:ext uri="{BB962C8B-B14F-4D97-AF65-F5344CB8AC3E}">
        <p14:creationId xmlns:p14="http://schemas.microsoft.com/office/powerpoint/2010/main" val="159121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4AED-E6EB-5BF7-F564-681DF88E5F41}"/>
              </a:ext>
            </a:extLst>
          </p:cNvPr>
          <p:cNvSpPr>
            <a:spLocks noGrp="1"/>
          </p:cNvSpPr>
          <p:nvPr>
            <p:ph type="title"/>
          </p:nvPr>
        </p:nvSpPr>
        <p:spPr>
          <a:xfrm>
            <a:off x="467757" y="162573"/>
            <a:ext cx="3171918" cy="513160"/>
          </a:xfrm>
        </p:spPr>
        <p:txBody>
          <a:bodyPr/>
          <a:lstStyle/>
          <a:p>
            <a:r>
              <a:rPr lang="en-US" dirty="0"/>
              <a:t>What is Web Accessibility?</a:t>
            </a:r>
          </a:p>
        </p:txBody>
      </p:sp>
      <p:sp>
        <p:nvSpPr>
          <p:cNvPr id="6" name="Content Placeholder 5">
            <a:extLst>
              <a:ext uri="{FF2B5EF4-FFF2-40B4-BE49-F238E27FC236}">
                <a16:creationId xmlns:a16="http://schemas.microsoft.com/office/drawing/2014/main" id="{B44F687D-D436-0A0E-EC34-A6235514F5B2}"/>
              </a:ext>
            </a:extLst>
          </p:cNvPr>
          <p:cNvSpPr>
            <a:spLocks noGrp="1"/>
          </p:cNvSpPr>
          <p:nvPr>
            <p:ph sz="half" idx="1"/>
          </p:nvPr>
        </p:nvSpPr>
        <p:spPr>
          <a:xfrm>
            <a:off x="467757" y="1749293"/>
            <a:ext cx="3369140" cy="3231634"/>
          </a:xfrm>
        </p:spPr>
        <p:txBody>
          <a:bodyPr/>
          <a:lstStyle/>
          <a:p>
            <a:pPr algn="l">
              <a:lnSpc>
                <a:spcPct val="150000"/>
              </a:lnSpc>
            </a:pPr>
            <a:r>
              <a:rPr lang="en-CA" sz="1800" dirty="0">
                <a:solidFill>
                  <a:schemeClr val="accent2"/>
                </a:solidFill>
                <a:hlinkClick r:id="rId3">
                  <a:extLst>
                    <a:ext uri="{A12FA001-AC4F-418D-AE19-62706E023703}">
                      <ahyp:hlinkClr xmlns:ahyp="http://schemas.microsoft.com/office/drawing/2018/hyperlinkcolor" val="tx"/>
                    </a:ext>
                  </a:extLst>
                </a:hlinkClick>
              </a:rPr>
              <a:t>W3C: </a:t>
            </a:r>
            <a:r>
              <a:rPr lang="en-CA" sz="1800" dirty="0"/>
              <a:t>Websites, tools, and technologies are designed and developed so that people with disabilities can:</a:t>
            </a:r>
          </a:p>
          <a:p>
            <a:pPr algn="l">
              <a:lnSpc>
                <a:spcPct val="150000"/>
              </a:lnSpc>
              <a:buFont typeface="Arial" panose="020B0604020202020204" pitchFamily="34" charset="0"/>
              <a:buChar char="•"/>
            </a:pPr>
            <a:r>
              <a:rPr lang="en-CA" sz="1800" dirty="0"/>
              <a:t> perceive, understand, navigate, and interact with the Web (Web 1.0)</a:t>
            </a:r>
          </a:p>
          <a:p>
            <a:pPr>
              <a:lnSpc>
                <a:spcPct val="150000"/>
              </a:lnSpc>
              <a:buFont typeface="Arial" panose="020B0604020202020204" pitchFamily="34" charset="0"/>
              <a:buChar char="•"/>
            </a:pPr>
            <a:r>
              <a:rPr lang="en-CA" sz="1800" dirty="0"/>
              <a:t> contribute to the Web (Web 2.0)</a:t>
            </a:r>
            <a:br>
              <a:rPr lang="en-CA" sz="1800" dirty="0"/>
            </a:br>
            <a:br>
              <a:rPr lang="en-US" sz="1800" dirty="0"/>
            </a:br>
            <a:endParaRPr lang="en-US" sz="1800" dirty="0"/>
          </a:p>
        </p:txBody>
      </p:sp>
      <p:sp>
        <p:nvSpPr>
          <p:cNvPr id="4" name="Content Placeholder 3">
            <a:extLst>
              <a:ext uri="{FF2B5EF4-FFF2-40B4-BE49-F238E27FC236}">
                <a16:creationId xmlns:a16="http://schemas.microsoft.com/office/drawing/2014/main" id="{9C0801F2-EFAD-D04F-80F2-5D6DE7FA0B02}"/>
              </a:ext>
            </a:extLst>
          </p:cNvPr>
          <p:cNvSpPr>
            <a:spLocks noGrp="1"/>
          </p:cNvSpPr>
          <p:nvPr>
            <p:ph sz="half" idx="2"/>
          </p:nvPr>
        </p:nvSpPr>
        <p:spPr>
          <a:xfrm>
            <a:off x="3980329" y="1"/>
            <a:ext cx="5163671" cy="5143500"/>
          </a:xfrm>
          <a:solidFill>
            <a:schemeClr val="accent3"/>
          </a:solidFill>
        </p:spPr>
        <p:txBody>
          <a:bodyPr lIns="182880" tIns="91440" rIns="182880"/>
          <a:lstStyle/>
          <a:p>
            <a:r>
              <a:rPr lang="en-US" dirty="0">
                <a:solidFill>
                  <a:schemeClr val="tx2">
                    <a:lumMod val="10000"/>
                    <a:lumOff val="90000"/>
                  </a:schemeClr>
                </a:solidFill>
                <a:hlinkClick r:id="rId4">
                  <a:extLst>
                    <a:ext uri="{A12FA001-AC4F-418D-AE19-62706E023703}">
                      <ahyp:hlinkClr xmlns:ahyp="http://schemas.microsoft.com/office/drawing/2018/hyperlinkcolor" val="tx"/>
                    </a:ext>
                  </a:extLst>
                </a:hlinkClick>
              </a:rPr>
              <a:t>Transformative Digital Accessibility </a:t>
            </a:r>
            <a:endParaRPr lang="en-US" dirty="0">
              <a:solidFill>
                <a:schemeClr val="tx2">
                  <a:lumMod val="10000"/>
                  <a:lumOff val="90000"/>
                </a:schemeClr>
              </a:solidFill>
            </a:endParaRPr>
          </a:p>
          <a:p>
            <a:pPr>
              <a:lnSpc>
                <a:spcPct val="150000"/>
              </a:lnSpc>
            </a:pPr>
            <a:r>
              <a:rPr lang="en-US" sz="2000" dirty="0">
                <a:solidFill>
                  <a:schemeClr val="bg1"/>
                </a:solidFill>
              </a:rPr>
              <a:t>People with disabilities can </a:t>
            </a:r>
            <a:r>
              <a:rPr lang="en-US" sz="2000" b="1" dirty="0">
                <a:solidFill>
                  <a:schemeClr val="bg1"/>
                </a:solidFill>
              </a:rPr>
              <a:t>equitably and agentively</a:t>
            </a:r>
            <a:r>
              <a:rPr lang="en-US" sz="2000" dirty="0">
                <a:solidFill>
                  <a:schemeClr val="bg1"/>
                </a:solidFill>
              </a:rPr>
              <a:t> use digital technologies to </a:t>
            </a:r>
            <a:r>
              <a:rPr lang="en-CA" sz="2000" dirty="0">
                <a:solidFill>
                  <a:schemeClr val="bg1"/>
                </a:solidFill>
              </a:rPr>
              <a:t>perceive, understand, navigate, engage in, and contribute to: </a:t>
            </a:r>
          </a:p>
          <a:p>
            <a:pPr lvl="1"/>
            <a:r>
              <a:rPr lang="en-CA" sz="1900" dirty="0">
                <a:solidFill>
                  <a:schemeClr val="bg1"/>
                </a:solidFill>
              </a:rPr>
              <a:t>digital information sharing</a:t>
            </a:r>
          </a:p>
          <a:p>
            <a:pPr lvl="1"/>
            <a:r>
              <a:rPr lang="en-CA" sz="1900" dirty="0">
                <a:solidFill>
                  <a:schemeClr val="bg1"/>
                </a:solidFill>
              </a:rPr>
              <a:t>digital curation, creation, and media sharing</a:t>
            </a:r>
          </a:p>
          <a:p>
            <a:pPr lvl="1"/>
            <a:r>
              <a:rPr lang="en-CA" sz="1900" dirty="0">
                <a:solidFill>
                  <a:schemeClr val="bg1"/>
                </a:solidFill>
              </a:rPr>
              <a:t>technology-integrated experience sharing, collaboration, and work with others </a:t>
            </a:r>
          </a:p>
          <a:p>
            <a:pPr>
              <a:lnSpc>
                <a:spcPct val="150000"/>
              </a:lnSpc>
            </a:pPr>
            <a:r>
              <a:rPr lang="en-CA" sz="2000" dirty="0">
                <a:solidFill>
                  <a:schemeClr val="bg1"/>
                </a:solidFill>
              </a:rPr>
              <a:t>when we all learn and use accessible, anti-oppressive day-to-day digital practices and when specialists design accessibly. </a:t>
            </a:r>
            <a:r>
              <a:rPr lang="en-CA" sz="1200" dirty="0">
                <a:solidFill>
                  <a:schemeClr val="bg1"/>
                </a:solidFill>
              </a:rPr>
              <a:t>(Ashbourne, 2025)</a:t>
            </a:r>
          </a:p>
        </p:txBody>
      </p:sp>
    </p:spTree>
    <p:extLst>
      <p:ext uri="{BB962C8B-B14F-4D97-AF65-F5344CB8AC3E}">
        <p14:creationId xmlns:p14="http://schemas.microsoft.com/office/powerpoint/2010/main" val="54065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57774-E389-0871-ABED-C086844671DB}"/>
              </a:ext>
            </a:extLst>
          </p:cNvPr>
          <p:cNvSpPr>
            <a:spLocks noGrp="1"/>
          </p:cNvSpPr>
          <p:nvPr>
            <p:ph type="title"/>
          </p:nvPr>
        </p:nvSpPr>
        <p:spPr/>
        <p:txBody>
          <a:bodyPr/>
          <a:lstStyle/>
          <a:p>
            <a:r>
              <a:rPr lang="en-CA" dirty="0"/>
              <a:t>Integrations and Opportunities</a:t>
            </a:r>
            <a:endParaRPr lang="en-US" dirty="0"/>
          </a:p>
        </p:txBody>
      </p:sp>
      <p:sp>
        <p:nvSpPr>
          <p:cNvPr id="6" name="Content Placeholder 5">
            <a:extLst>
              <a:ext uri="{FF2B5EF4-FFF2-40B4-BE49-F238E27FC236}">
                <a16:creationId xmlns:a16="http://schemas.microsoft.com/office/drawing/2014/main" id="{7ACDAA4A-C0DC-343F-02B8-0456F2F31E19}"/>
              </a:ext>
            </a:extLst>
          </p:cNvPr>
          <p:cNvSpPr>
            <a:spLocks noGrp="1"/>
          </p:cNvSpPr>
          <p:nvPr>
            <p:ph idx="1"/>
          </p:nvPr>
        </p:nvSpPr>
        <p:spPr>
          <a:xfrm>
            <a:off x="611188" y="925116"/>
            <a:ext cx="7921624" cy="4218383"/>
          </a:xfrm>
        </p:spPr>
        <p:txBody>
          <a:bodyPr/>
          <a:lstStyle/>
          <a:p>
            <a:r>
              <a:rPr lang="en-CA" sz="1200" b="1" dirty="0"/>
              <a:t>Build awareness of the limits and critiques of UDL</a:t>
            </a:r>
          </a:p>
          <a:p>
            <a:pPr marL="171450" indent="-171450" fontAlgn="base">
              <a:buFont typeface="Arial" panose="020B0604020202020204" pitchFamily="34" charset="0"/>
              <a:buChar char="•"/>
            </a:pPr>
            <a:r>
              <a:rPr lang="en-CA" sz="1200" dirty="0"/>
              <a:t>Anne </a:t>
            </a:r>
            <a:r>
              <a:rPr lang="en-CA" sz="1200" dirty="0" err="1"/>
              <a:t>Gagné</a:t>
            </a:r>
            <a:r>
              <a:rPr lang="en-CA" sz="1200" dirty="0"/>
              <a:t>, </a:t>
            </a:r>
            <a:r>
              <a:rPr lang="en-CA" sz="1200" u="sng" dirty="0">
                <a:solidFill>
                  <a:schemeClr val="accent2"/>
                </a:solidFill>
                <a:hlinkClick r:id="rId2">
                  <a:extLst>
                    <a:ext uri="{A12FA001-AC4F-418D-AE19-62706E023703}">
                      <ahyp:hlinkClr xmlns:ahyp="http://schemas.microsoft.com/office/drawing/2018/hyperlinkcolor" val="tx"/>
                    </a:ext>
                  </a:extLst>
                </a:hlinkClick>
              </a:rPr>
              <a:t>Accessible Pedagogy is Not Just UDL, 2023, Podcast</a:t>
            </a:r>
            <a:r>
              <a:rPr lang="en-CA" sz="1200" dirty="0">
                <a:solidFill>
                  <a:schemeClr val="accent2"/>
                </a:solidFill>
              </a:rPr>
              <a:t> </a:t>
            </a:r>
            <a:r>
              <a:rPr lang="en-CA" sz="1200" dirty="0"/>
              <a:t>there’s a bigger picture</a:t>
            </a:r>
          </a:p>
          <a:p>
            <a:pPr marL="171450" indent="-171450" fontAlgn="base">
              <a:buFont typeface="Arial" panose="020B0604020202020204" pitchFamily="34" charset="0"/>
              <a:buChar char="•"/>
            </a:pPr>
            <a:r>
              <a:rPr lang="en-CA" sz="1200" dirty="0"/>
              <a:t>Sushil Oswal and Lisa </a:t>
            </a:r>
            <a:r>
              <a:rPr lang="en-CA" sz="1200" dirty="0" err="1"/>
              <a:t>Melonçon</a:t>
            </a:r>
            <a:r>
              <a:rPr lang="en-CA" sz="1200" dirty="0"/>
              <a:t> </a:t>
            </a:r>
            <a:r>
              <a:rPr lang="en-CA" sz="1200" u="sng" dirty="0">
                <a:solidFill>
                  <a:schemeClr val="accent2"/>
                </a:solidFill>
                <a:hlinkClick r:id="rId3">
                  <a:extLst>
                    <a:ext uri="{A12FA001-AC4F-418D-AE19-62706E023703}">
                      <ahyp:hlinkClr xmlns:ahyp="http://schemas.microsoft.com/office/drawing/2018/hyperlinkcolor" val="tx"/>
                    </a:ext>
                  </a:extLst>
                </a:hlinkClick>
              </a:rPr>
              <a:t>Saying No to the Checklist 2017, Article </a:t>
            </a:r>
            <a:r>
              <a:rPr lang="en-CA" sz="1200" dirty="0">
                <a:solidFill>
                  <a:schemeClr val="accent2"/>
                </a:solidFill>
              </a:rPr>
              <a:t> </a:t>
            </a:r>
            <a:r>
              <a:rPr lang="en-CA" sz="1200" dirty="0"/>
              <a:t>need for access and disability awareness</a:t>
            </a:r>
          </a:p>
          <a:p>
            <a:pPr marL="171450" indent="-171450" fontAlgn="base">
              <a:buFont typeface="Arial" panose="020B0604020202020204" pitchFamily="34" charset="0"/>
              <a:buChar char="•"/>
            </a:pPr>
            <a:r>
              <a:rPr lang="en-CA" sz="1200" dirty="0"/>
              <a:t>Jane Seale, </a:t>
            </a:r>
            <a:r>
              <a:rPr lang="en-CA" sz="1200" u="sng" dirty="0">
                <a:solidFill>
                  <a:schemeClr val="accent2"/>
                </a:solidFill>
                <a:hlinkClick r:id="rId4">
                  <a:extLst>
                    <a:ext uri="{A12FA001-AC4F-418D-AE19-62706E023703}">
                      <ahyp:hlinkClr xmlns:ahyp="http://schemas.microsoft.com/office/drawing/2018/hyperlinkcolor" val="tx"/>
                    </a:ext>
                  </a:extLst>
                </a:hlinkClick>
              </a:rPr>
              <a:t>Improving Accessible Digital Practices in Higher Education, 2020, Book</a:t>
            </a:r>
            <a:r>
              <a:rPr lang="en-CA" sz="1200" dirty="0"/>
              <a:t> ask what is contributing to barriers</a:t>
            </a:r>
            <a:br>
              <a:rPr lang="en-CA" sz="1200" dirty="0"/>
            </a:br>
            <a:endParaRPr lang="en-CA" sz="1200" dirty="0"/>
          </a:p>
          <a:p>
            <a:r>
              <a:rPr lang="en-CA" sz="1200" b="1" dirty="0"/>
              <a:t>Explore integrations with critical, Disability Studies-informed approaches to UDL and digital accessibility </a:t>
            </a:r>
          </a:p>
          <a:p>
            <a:pPr marL="171450" indent="-171450">
              <a:buFont typeface="Arial" panose="020B0604020202020204" pitchFamily="34" charset="0"/>
              <a:buChar char="•"/>
            </a:pPr>
            <a:r>
              <a:rPr lang="en-CA" sz="1200" dirty="0"/>
              <a:t>Jay Dolmage </a:t>
            </a:r>
            <a:r>
              <a:rPr lang="en-CA" sz="1200" u="sng" dirty="0">
                <a:solidFill>
                  <a:schemeClr val="accent2"/>
                </a:solidFill>
                <a:hlinkClick r:id="rId5">
                  <a:extLst>
                    <a:ext uri="{A12FA001-AC4F-418D-AE19-62706E023703}">
                      <ahyp:hlinkClr xmlns:ahyp="http://schemas.microsoft.com/office/drawing/2018/hyperlinkcolor" val="tx"/>
                    </a:ext>
                  </a:extLst>
                </a:hlinkClick>
              </a:rPr>
              <a:t>Academic Ableism, 2017 Book</a:t>
            </a:r>
            <a:r>
              <a:rPr lang="en-CA" sz="1200" dirty="0">
                <a:solidFill>
                  <a:schemeClr val="accent2"/>
                </a:solidFill>
              </a:rPr>
              <a:t> </a:t>
            </a:r>
            <a:r>
              <a:rPr lang="en-CA" sz="1200" dirty="0"/>
              <a:t>has a chapter on using UDL and a discussion of multi-media uses </a:t>
            </a:r>
          </a:p>
          <a:p>
            <a:pPr marL="171450" indent="-171450">
              <a:buFont typeface="Arial" panose="020B0604020202020204" pitchFamily="34" charset="0"/>
              <a:buChar char="•"/>
            </a:pPr>
            <a:r>
              <a:rPr lang="en-CA" sz="1200" dirty="0"/>
              <a:t>Daniel Lorenz, </a:t>
            </a:r>
            <a:r>
              <a:rPr lang="en-CA" sz="1200" u="sng" dirty="0">
                <a:solidFill>
                  <a:schemeClr val="accent2"/>
                </a:solidFill>
                <a:hlinkClick r:id="rId6">
                  <a:extLst>
                    <a:ext uri="{A12FA001-AC4F-418D-AE19-62706E023703}">
                      <ahyp:hlinkClr xmlns:ahyp="http://schemas.microsoft.com/office/drawing/2018/hyperlinkcolor" val="tx"/>
                    </a:ext>
                  </a:extLst>
                </a:hlinkClick>
              </a:rPr>
              <a:t>Anti-Ableist Pedagogy, 2021 Video</a:t>
            </a:r>
            <a:r>
              <a:rPr lang="en-CA" sz="1200" dirty="0"/>
              <a:t>, examples of UDL with explicit accessibility practices (content for pre-service k-12 and post-secondary educators)</a:t>
            </a:r>
          </a:p>
          <a:p>
            <a:pPr marL="171450" indent="-171450" fontAlgn="base">
              <a:buFont typeface="Arial" panose="020B0604020202020204" pitchFamily="34" charset="0"/>
              <a:buChar char="•"/>
            </a:pPr>
            <a:r>
              <a:rPr lang="en-CA" sz="1200" dirty="0"/>
              <a:t>U of Dartmouth, </a:t>
            </a:r>
            <a:r>
              <a:rPr lang="en-CA" sz="1200" u="sng" dirty="0">
                <a:solidFill>
                  <a:schemeClr val="accent2"/>
                </a:solidFill>
                <a:hlinkClick r:id="rId7">
                  <a:extLst>
                    <a:ext uri="{A12FA001-AC4F-418D-AE19-62706E023703}">
                      <ahyp:hlinkClr xmlns:ahyp="http://schemas.microsoft.com/office/drawing/2018/hyperlinkcolor" val="tx"/>
                    </a:ext>
                  </a:extLst>
                </a:hlinkClick>
              </a:rPr>
              <a:t>Practicing UDL in Higher Education, 2025, Online Workbook </a:t>
            </a:r>
            <a:r>
              <a:rPr lang="en-CA" sz="1200" dirty="0"/>
              <a:t>reflections and case studies for various disciplines</a:t>
            </a:r>
          </a:p>
          <a:p>
            <a:pPr marL="171450" indent="-171450" fontAlgn="base">
              <a:buFont typeface="Arial" panose="020B0604020202020204" pitchFamily="34" charset="0"/>
              <a:buChar char="•"/>
            </a:pPr>
            <a:r>
              <a:rPr lang="en-CA" sz="1200" dirty="0"/>
              <a:t>Kim Ashbourne, </a:t>
            </a:r>
            <a:r>
              <a:rPr lang="en-CA" sz="1200" u="sng" dirty="0">
                <a:solidFill>
                  <a:schemeClr val="accent2"/>
                </a:solidFill>
                <a:hlinkClick r:id="rId8">
                  <a:extLst>
                    <a:ext uri="{A12FA001-AC4F-418D-AE19-62706E023703}">
                      <ahyp:hlinkClr xmlns:ahyp="http://schemas.microsoft.com/office/drawing/2018/hyperlinkcolor" val="tx"/>
                    </a:ext>
                  </a:extLst>
                </a:hlinkClick>
              </a:rPr>
              <a:t>Transformative Digital Accessibility Practices</a:t>
            </a:r>
            <a:r>
              <a:rPr lang="en-CA" sz="1200" u="sng" dirty="0">
                <a:solidFill>
                  <a:schemeClr val="accent2"/>
                </a:solidFill>
              </a:rPr>
              <a:t>, Website </a:t>
            </a:r>
            <a:r>
              <a:rPr lang="en-CA" sz="1200" dirty="0"/>
              <a:t>reflection guide, lived experiences, and workshops</a:t>
            </a:r>
            <a:br>
              <a:rPr lang="en-CA" sz="1200" dirty="0"/>
            </a:br>
            <a:endParaRPr lang="en-CA" sz="1200" dirty="0"/>
          </a:p>
          <a:p>
            <a:r>
              <a:rPr lang="en-CA" sz="1200" b="1" dirty="0"/>
              <a:t>Find support and community </a:t>
            </a:r>
          </a:p>
          <a:p>
            <a:pPr marL="171450" indent="-171450">
              <a:buFont typeface="Arial" panose="020B0604020202020204" pitchFamily="34" charset="0"/>
              <a:buChar char="•"/>
            </a:pPr>
            <a:r>
              <a:rPr lang="en-CA" sz="1200" dirty="0"/>
              <a:t>Communities of practice that support critical perspectives </a:t>
            </a:r>
          </a:p>
          <a:p>
            <a:pPr marL="171450" indent="-171450" fontAlgn="base">
              <a:buFont typeface="Arial" panose="020B0604020202020204" pitchFamily="34" charset="0"/>
              <a:buChar char="•"/>
            </a:pPr>
            <a:r>
              <a:rPr lang="en-CA" sz="1200" dirty="0"/>
              <a:t>Reading groups </a:t>
            </a:r>
          </a:p>
          <a:p>
            <a:pPr marL="171450" indent="-171450" fontAlgn="base">
              <a:buFont typeface="Arial" panose="020B0604020202020204" pitchFamily="34" charset="0"/>
              <a:buChar char="•"/>
            </a:pPr>
            <a:r>
              <a:rPr lang="en-CA" sz="1200" dirty="0"/>
              <a:t>Ask your learning and teaching centre for training and support with digital accessibility and disability awareness</a:t>
            </a:r>
          </a:p>
          <a:p>
            <a:pPr marL="171450" indent="-171450" fontAlgn="base">
              <a:buFont typeface="Arial" panose="020B0604020202020204" pitchFamily="34" charset="0"/>
              <a:buChar char="•"/>
            </a:pPr>
            <a:r>
              <a:rPr lang="en-CA" sz="1200" dirty="0"/>
              <a:t>Look for sources of funding, learning and teaching centre grants</a:t>
            </a:r>
          </a:p>
          <a:p>
            <a:pPr marL="171450" indent="-171450" fontAlgn="base">
              <a:buFont typeface="Arial" panose="020B0604020202020204" pitchFamily="34" charset="0"/>
              <a:buChar char="•"/>
            </a:pPr>
            <a:r>
              <a:rPr lang="en-CA" sz="1200" dirty="0"/>
              <a:t>Look for ways this work can be recognized in unit standards</a:t>
            </a:r>
          </a:p>
          <a:p>
            <a:endParaRPr lang="en-US" sz="1200" dirty="0"/>
          </a:p>
        </p:txBody>
      </p:sp>
    </p:spTree>
    <p:extLst>
      <p:ext uri="{BB962C8B-B14F-4D97-AF65-F5344CB8AC3E}">
        <p14:creationId xmlns:p14="http://schemas.microsoft.com/office/powerpoint/2010/main" val="165092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3E42-50B2-C830-1142-EAE6276DF06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A20FB74-6175-4AC7-4C8C-C0569D61E185}"/>
              </a:ext>
            </a:extLst>
          </p:cNvPr>
          <p:cNvSpPr>
            <a:spLocks noGrp="1"/>
          </p:cNvSpPr>
          <p:nvPr>
            <p:ph sz="half" idx="1"/>
          </p:nvPr>
        </p:nvSpPr>
        <p:spPr>
          <a:xfrm>
            <a:off x="607679" y="1329268"/>
            <a:ext cx="3600000" cy="3814232"/>
          </a:xfrm>
        </p:spPr>
        <p:txBody>
          <a:bodyPr/>
          <a:lstStyle/>
          <a:p>
            <a:pPr fontAlgn="base"/>
            <a:r>
              <a:rPr lang="en-CA" sz="1600" b="1" dirty="0"/>
              <a:t>Mariel Miller </a:t>
            </a:r>
            <a:r>
              <a:rPr lang="en-CA" sz="1600" dirty="0"/>
              <a:t>is an Assistant Professor in the Department of Educational Psychology and Leadership Studies and former Director of Technology Integrated Learning at the University of Victoria. Mariel’s research centres on the support of learning as an individual and social process within technology-integrated learning environments. In this work, Mariel bridges her background in Educational Psychology, instructional sciences with her experience with educational development and institutional learning technology initiatives.​</a:t>
            </a:r>
          </a:p>
          <a:p>
            <a:r>
              <a:rPr lang="en-CA" sz="1600" dirty="0"/>
              <a:t>Contact: </a:t>
            </a:r>
            <a:r>
              <a:rPr lang="en-CA" sz="1600" dirty="0" err="1">
                <a:solidFill>
                  <a:schemeClr val="accent2"/>
                </a:solidFill>
                <a:hlinkClick r:id="rId2">
                  <a:extLst>
                    <a:ext uri="{A12FA001-AC4F-418D-AE19-62706E023703}">
                      <ahyp:hlinkClr xmlns:ahyp="http://schemas.microsoft.com/office/drawing/2018/hyperlinkcolor" val="tx"/>
                    </a:ext>
                  </a:extLst>
                </a:hlinkClick>
              </a:rPr>
              <a:t>fgage@uvic.ca</a:t>
            </a:r>
            <a:endParaRPr lang="en-CA" sz="1600" dirty="0">
              <a:solidFill>
                <a:schemeClr val="accent2"/>
              </a:solidFill>
            </a:endParaRPr>
          </a:p>
          <a:p>
            <a:br>
              <a:rPr lang="en-CA" sz="1600" dirty="0"/>
            </a:br>
            <a:endParaRPr lang="en-US" sz="1600" dirty="0"/>
          </a:p>
        </p:txBody>
      </p:sp>
      <p:sp>
        <p:nvSpPr>
          <p:cNvPr id="4" name="Content Placeholder 3">
            <a:extLst>
              <a:ext uri="{FF2B5EF4-FFF2-40B4-BE49-F238E27FC236}">
                <a16:creationId xmlns:a16="http://schemas.microsoft.com/office/drawing/2014/main" id="{46A70EB6-A0C2-9EFB-54DD-8DA69D303647}"/>
              </a:ext>
            </a:extLst>
          </p:cNvPr>
          <p:cNvSpPr>
            <a:spLocks noGrp="1"/>
          </p:cNvSpPr>
          <p:nvPr>
            <p:ph sz="half" idx="2"/>
          </p:nvPr>
        </p:nvSpPr>
        <p:spPr>
          <a:xfrm>
            <a:off x="4918226" y="1329268"/>
            <a:ext cx="3600000" cy="3814231"/>
          </a:xfrm>
        </p:spPr>
        <p:txBody>
          <a:bodyPr/>
          <a:lstStyle/>
          <a:p>
            <a:pPr fontAlgn="base"/>
            <a:r>
              <a:rPr lang="en-CA" sz="1600" b="1" dirty="0"/>
              <a:t>Kim Ashbourne</a:t>
            </a:r>
            <a:r>
              <a:rPr lang="en-CA" sz="1600" dirty="0"/>
              <a:t>’s research investigates the intersections of digital accessibility, disability justice and digital praxis in post-secondary education. She is a </a:t>
            </a:r>
            <a:r>
              <a:rPr lang="en-CA" sz="1600" dirty="0" err="1"/>
              <a:t>BCcampus</a:t>
            </a:r>
            <a:r>
              <a:rPr lang="en-CA" sz="1600" dirty="0"/>
              <a:t> Fellow and has worked as an adult educator and learning experience designer focussed on digital accessibility. Kim’s work and the </a:t>
            </a:r>
            <a:r>
              <a:rPr lang="en-CA" sz="1600" dirty="0">
                <a:solidFill>
                  <a:schemeClr val="accent2"/>
                </a:solidFill>
                <a:hlinkClick r:id="rId3">
                  <a:extLst>
                    <a:ext uri="{A12FA001-AC4F-418D-AE19-62706E023703}">
                      <ahyp:hlinkClr xmlns:ahyp="http://schemas.microsoft.com/office/drawing/2018/hyperlinkcolor" val="tx"/>
                    </a:ext>
                  </a:extLst>
                </a:hlinkClick>
              </a:rPr>
              <a:t>Candare.ca </a:t>
            </a:r>
            <a:r>
              <a:rPr lang="en-CA" sz="1600" dirty="0"/>
              <a:t>website</a:t>
            </a:r>
            <a:r>
              <a:rPr lang="en-CA" sz="1600" dirty="0">
                <a:solidFill>
                  <a:schemeClr val="accent2"/>
                </a:solidFill>
              </a:rPr>
              <a:t> </a:t>
            </a:r>
            <a:r>
              <a:rPr lang="en-CA" sz="1600" dirty="0"/>
              <a:t>is informed by her lived experience of disability and by the scholarship and artistry of the disability community. </a:t>
            </a:r>
            <a:r>
              <a:rPr lang="en-CA" sz="1600" b="1" dirty="0"/>
              <a:t> </a:t>
            </a:r>
            <a:r>
              <a:rPr lang="en-CA" sz="1600" dirty="0"/>
              <a:t>Contact Kim for workshops on </a:t>
            </a:r>
            <a:r>
              <a:rPr lang="en-CA" sz="1600" u="sng" dirty="0">
                <a:solidFill>
                  <a:schemeClr val="accent2"/>
                </a:solidFill>
                <a:hlinkClick r:id="rId4">
                  <a:extLst>
                    <a:ext uri="{A12FA001-AC4F-418D-AE19-62706E023703}">
                      <ahyp:hlinkClr xmlns:ahyp="http://schemas.microsoft.com/office/drawing/2018/hyperlinkcolor" val="tx"/>
                    </a:ext>
                  </a:extLst>
                </a:hlinkClick>
              </a:rPr>
              <a:t>Transformative Digital Accessibility</a:t>
            </a:r>
            <a:r>
              <a:rPr lang="en-CA" sz="1600" dirty="0">
                <a:solidFill>
                  <a:schemeClr val="accent2"/>
                </a:solidFill>
              </a:rPr>
              <a:t> </a:t>
            </a:r>
            <a:r>
              <a:rPr lang="en-CA" sz="1600" dirty="0"/>
              <a:t>for educators and Learning and Teaching Center staff or </a:t>
            </a:r>
            <a:r>
              <a:rPr lang="en-CA" sz="1600" dirty="0">
                <a:solidFill>
                  <a:schemeClr val="accent2"/>
                </a:solidFill>
                <a:hlinkClick r:id="rId5">
                  <a:extLst>
                    <a:ext uri="{A12FA001-AC4F-418D-AE19-62706E023703}">
                      <ahyp:hlinkClr xmlns:ahyp="http://schemas.microsoft.com/office/drawing/2018/hyperlinkcolor" val="tx"/>
                    </a:ext>
                  </a:extLst>
                </a:hlinkClick>
              </a:rPr>
              <a:t>sign up </a:t>
            </a:r>
            <a:r>
              <a:rPr lang="en-CA" sz="1600" dirty="0"/>
              <a:t>for research updates.</a:t>
            </a:r>
          </a:p>
          <a:p>
            <a:r>
              <a:rPr lang="en-CA" sz="1600" dirty="0"/>
              <a:t>Contact: </a:t>
            </a:r>
            <a:r>
              <a:rPr lang="en-CA" sz="1600" dirty="0">
                <a:solidFill>
                  <a:schemeClr val="accent2"/>
                </a:solidFill>
                <a:hlinkClick r:id="rId6">
                  <a:extLst>
                    <a:ext uri="{A12FA001-AC4F-418D-AE19-62706E023703}">
                      <ahyp:hlinkClr xmlns:ahyp="http://schemas.microsoft.com/office/drawing/2018/hyperlinkcolor" val="tx"/>
                    </a:ext>
                  </a:extLst>
                </a:hlinkClick>
              </a:rPr>
              <a:t>kim@candare.ca</a:t>
            </a:r>
            <a:endParaRPr lang="en-US" sz="1600" dirty="0"/>
          </a:p>
        </p:txBody>
      </p:sp>
    </p:spTree>
    <p:extLst>
      <p:ext uri="{BB962C8B-B14F-4D97-AF65-F5344CB8AC3E}">
        <p14:creationId xmlns:p14="http://schemas.microsoft.com/office/powerpoint/2010/main" val="868213528"/>
      </p:ext>
    </p:extLst>
  </p:cSld>
  <p:clrMapOvr>
    <a:masterClrMapping/>
  </p:clrMapOvr>
</p:sld>
</file>

<file path=ppt/theme/theme1.xml><?xml version="1.0" encoding="utf-8"?>
<a:theme xmlns:a="http://schemas.openxmlformats.org/drawingml/2006/main" name="1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A16D8308-0E42-884D-A0E6-FC6CAF1BE52C}"/>
    </a:ext>
  </a:extLst>
</a:theme>
</file>

<file path=ppt/theme/theme2.xml><?xml version="1.0" encoding="utf-8"?>
<a:theme xmlns:a="http://schemas.openxmlformats.org/drawingml/2006/main" name="2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D4995BF9-9F20-9643-9C39-C7C81DBCC5E8}"/>
    </a:ext>
  </a:extLst>
</a:theme>
</file>

<file path=ppt/theme/theme3.xml><?xml version="1.0" encoding="utf-8"?>
<a:theme xmlns:a="http://schemas.openxmlformats.org/drawingml/2006/main" name="3_Theme1">
  <a:themeElements>
    <a:clrScheme name="Custom 2">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87E010D8-71B5-7D4D-BC0B-F24F33AA871B}"/>
    </a:ext>
  </a:extLst>
</a:theme>
</file>

<file path=ppt/theme/theme4.xml><?xml version="1.0" encoding="utf-8"?>
<a:theme xmlns:a="http://schemas.openxmlformats.org/drawingml/2006/main" name="4_Theme1">
  <a:themeElements>
    <a:clrScheme name="Custom 2">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B553D71B-4538-3C44-8878-A9D84700F426}"/>
    </a:ext>
  </a:extLst>
</a:theme>
</file>

<file path=ppt/theme/theme5.xml><?xml version="1.0" encoding="utf-8"?>
<a:theme xmlns:a="http://schemas.openxmlformats.org/drawingml/2006/main" name="5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1A1BA80D-312F-8F44-BE25-F0D2766E18B1}"/>
    </a:ext>
  </a:extLst>
</a:theme>
</file>

<file path=ppt/theme/theme6.xml><?xml version="1.0" encoding="utf-8"?>
<a:theme xmlns:a="http://schemas.openxmlformats.org/drawingml/2006/main" name="6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5B4C684B-751D-7B43-AB3F-34FD5434F435}"/>
    </a:ext>
  </a:extLst>
</a:theme>
</file>

<file path=ppt/theme/theme7.xml><?xml version="1.0" encoding="utf-8"?>
<a:theme xmlns:a="http://schemas.openxmlformats.org/drawingml/2006/main" name="7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BD3DE0DF-7340-464C-8AE7-BCE189E8F05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powerpoint-edge_16x9_white_2021</Template>
  <TotalTime>188368</TotalTime>
  <Words>1170</Words>
  <Application>Microsoft Macintosh PowerPoint</Application>
  <PresentationFormat>On-screen Show (16:9)</PresentationFormat>
  <Paragraphs>114</Paragraphs>
  <Slides>11</Slides>
  <Notes>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11</vt:i4>
      </vt:variant>
    </vt:vector>
  </HeadingPairs>
  <TitlesOfParts>
    <vt:vector size="23" baseType="lpstr">
      <vt:lpstr>Arial</vt:lpstr>
      <vt:lpstr>Calibri</vt:lpstr>
      <vt:lpstr>Calibri Light</vt:lpstr>
      <vt:lpstr>Times New Roman</vt:lpstr>
      <vt:lpstr>Wingdings</vt:lpstr>
      <vt:lpstr>1_Theme1</vt:lpstr>
      <vt:lpstr>2_Theme1</vt:lpstr>
      <vt:lpstr>3_Theme1</vt:lpstr>
      <vt:lpstr>4_Theme1</vt:lpstr>
      <vt:lpstr>5_Theme1</vt:lpstr>
      <vt:lpstr>6_Theme1</vt:lpstr>
      <vt:lpstr>7_Theme1</vt:lpstr>
      <vt:lpstr>Digital Pedagogies 2025</vt:lpstr>
      <vt:lpstr>Road Map</vt:lpstr>
      <vt:lpstr>Contextualizing the Debates</vt:lpstr>
      <vt:lpstr>Understanding the Limits of UDL</vt:lpstr>
      <vt:lpstr>Establishing a Shared  Understanding</vt:lpstr>
      <vt:lpstr>Critical Disability Awareness Lived Experiences &amp; Learning Experiences</vt:lpstr>
      <vt:lpstr>What is Web Accessibility?</vt:lpstr>
      <vt:lpstr>Integrations and Opportunities</vt:lpstr>
      <vt:lpstr>Thank you</vt:lpstr>
      <vt:lpstr>Q&amp;A: Out of Curiosity</vt:lpstr>
      <vt:lpstr>Post Session Activity: Imagine these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Uvic edge powerpoint template</dc:title>
  <dc:creator>Kim Ashbourne</dc:creator>
  <cp:lastModifiedBy>Kim Ashbourne</cp:lastModifiedBy>
  <cp:revision>440</cp:revision>
  <cp:lastPrinted>2025-06-09T22:09:33Z</cp:lastPrinted>
  <dcterms:created xsi:type="dcterms:W3CDTF">2021-05-07T19:04:43Z</dcterms:created>
  <dcterms:modified xsi:type="dcterms:W3CDTF">2025-08-11T21:26:44Z</dcterms:modified>
</cp:coreProperties>
</file>